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13716000" cy="21396325"/>
  <p:notesSz cx="6858000" cy="9144000"/>
  <p:defaultTextStyle>
    <a:defPPr>
      <a:defRPr lang="en-US"/>
    </a:defPPr>
    <a:lvl1pPr algn="l" defTabSz="1583832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90744" indent="-636815" algn="l" defTabSz="1583832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83832" indent="-1275192" algn="l" defTabSz="1583832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76920" indent="-1914350" algn="l" defTabSz="1583832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170008" indent="-2552728" algn="l" defTabSz="1583832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125169" algn="l" defTabSz="225034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1350203" algn="l" defTabSz="225034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1575237" algn="l" defTabSz="225034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1800271" algn="l" defTabSz="225034" rtl="0" eaLnBrk="1" latinLnBrk="0" hangingPunct="1">
      <a:defRPr sz="3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BB4B"/>
    <a:srgbClr val="FFDF03"/>
    <a:srgbClr val="FF00FF"/>
    <a:srgbClr val="FF7D0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46" autoAdjust="0"/>
  </p:normalViewPr>
  <p:slideViewPr>
    <p:cSldViewPr>
      <p:cViewPr>
        <p:scale>
          <a:sx n="33" d="100"/>
          <a:sy n="33" d="100"/>
        </p:scale>
        <p:origin x="-1960" y="808"/>
      </p:cViewPr>
      <p:guideLst>
        <p:guide orient="horz" pos="6739"/>
        <p:guide pos="4320"/>
      </p:guideLst>
    </p:cSldViewPr>
  </p:slideViewPr>
  <p:notesTextViewPr>
    <p:cViewPr>
      <p:scale>
        <a:sx n="100" d="100"/>
        <a:sy n="100" d="100"/>
      </p:scale>
      <p:origin x="0" y="5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262419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262419">
              <a:defRPr sz="1200"/>
            </a:lvl1pPr>
          </a:lstStyle>
          <a:p>
            <a:pPr>
              <a:defRPr/>
            </a:pPr>
            <a:fld id="{ECADA890-9547-C04B-9CE0-5ED673198625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262419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262419">
              <a:defRPr sz="1200"/>
            </a:lvl1pPr>
          </a:lstStyle>
          <a:p>
            <a:pPr>
              <a:defRPr/>
            </a:pPr>
            <a:fld id="{0BB753FB-27C0-C745-8614-110874ADF0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2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7025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702175">
              <a:defRPr sz="1200">
                <a:latin typeface="Calibri" charset="0"/>
              </a:defRPr>
            </a:lvl1pPr>
          </a:lstStyle>
          <a:p>
            <a:pPr>
              <a:defRPr/>
            </a:pPr>
            <a:fld id="{E30958CA-2317-FA4D-87F2-E74AAA56467A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0450" y="685800"/>
            <a:ext cx="2197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7025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4702175">
              <a:defRPr sz="1200">
                <a:latin typeface="Calibri" charset="0"/>
              </a:defRPr>
            </a:lvl1pPr>
          </a:lstStyle>
          <a:p>
            <a:pPr>
              <a:defRPr/>
            </a:pPr>
            <a:fld id="{F64A607D-1EFE-5540-8D57-AD4966EDD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87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583832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90744" algn="l" defTabSz="1583832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583832" algn="l" defTabSz="1583832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2376920" algn="l" defTabSz="1583832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3170008" algn="l" defTabSz="1583832" rtl="0" eaLnBrk="0" fontAlgn="base" hangingPunct="0">
      <a:spcBef>
        <a:spcPct val="30000"/>
      </a:spcBef>
      <a:spcAft>
        <a:spcPct val="0"/>
      </a:spcAft>
      <a:defRPr sz="21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965278" algn="l" defTabSz="1586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758334" algn="l" defTabSz="1586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551390" algn="l" defTabSz="1586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344445" algn="l" defTabSz="158611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330450" y="685800"/>
            <a:ext cx="21971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1631157"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58815E-49F5-DB4C-B176-C1204184D825}" type="slidenum">
              <a:rPr lang="en-US" sz="1200">
                <a:latin typeface="Calibri" charset="0"/>
              </a:rPr>
              <a:pPr eaLnBrk="1" hangingPunct="1"/>
              <a:t>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6646732"/>
            <a:ext cx="11658600" cy="45863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2124584"/>
            <a:ext cx="9601200" cy="54679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9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79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72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65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758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55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344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DBE1C-471C-1642-B43F-23D62D116948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79A35-40DB-1149-9D50-06AB367578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3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A1DE3-A6F0-F14F-A75E-4493B6D04C74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22B8C-32EF-E342-BB0F-9BDC12680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6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764746" y="5482811"/>
            <a:ext cx="12961142" cy="1168427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81314" y="5482811"/>
            <a:ext cx="38654833" cy="1168427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AE70A-DA0D-074E-9971-A5BA680D68F2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356F1-4A0B-6C4E-A162-0E333840B9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6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BD54F-9F96-124F-9C75-946991D40974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0DEE7-D5BB-E341-88E5-901BA155E8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5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69" y="13749122"/>
            <a:ext cx="11658600" cy="4249548"/>
          </a:xfrm>
        </p:spPr>
        <p:txBody>
          <a:bodyPr anchor="t"/>
          <a:lstStyle>
            <a:lvl1pPr algn="l">
              <a:defRPr sz="7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69" y="9068681"/>
            <a:ext cx="11658600" cy="4680444"/>
          </a:xfrm>
        </p:spPr>
        <p:txBody>
          <a:bodyPr anchor="b"/>
          <a:lstStyle>
            <a:lvl1pPr marL="0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1pPr>
            <a:lvl2pPr marL="79305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586112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3791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7222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652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758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55139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34444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D5EDC-277A-0D46-930C-9EF05E02E97A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37DB1-D178-E84E-8D1D-BD121714FE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8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314" y="31950858"/>
            <a:ext cx="25807988" cy="90374708"/>
          </a:xfrm>
        </p:spPr>
        <p:txBody>
          <a:bodyPr/>
          <a:lstStyle>
            <a:lvl1pPr>
              <a:defRPr sz="4900"/>
            </a:lvl1pPr>
            <a:lvl2pPr>
              <a:defRPr sz="4200"/>
            </a:lvl2pPr>
            <a:lvl3pPr>
              <a:defRPr sz="35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17902" y="31950858"/>
            <a:ext cx="25807988" cy="90374708"/>
          </a:xfrm>
        </p:spPr>
        <p:txBody>
          <a:bodyPr/>
          <a:lstStyle>
            <a:lvl1pPr>
              <a:defRPr sz="4900"/>
            </a:lvl1pPr>
            <a:lvl2pPr>
              <a:defRPr sz="4200"/>
            </a:lvl2pPr>
            <a:lvl3pPr>
              <a:defRPr sz="35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DBC2D-6392-294B-8284-744D84765E73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41547-4140-214D-9FB7-159967310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3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56846"/>
            <a:ext cx="12344400" cy="356605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89412"/>
            <a:ext cx="6060283" cy="1995999"/>
          </a:xfrm>
        </p:spPr>
        <p:txBody>
          <a:bodyPr anchor="b"/>
          <a:lstStyle>
            <a:lvl1pPr marL="0" indent="0">
              <a:buNone/>
              <a:defRPr sz="4200" b="1"/>
            </a:lvl1pPr>
            <a:lvl2pPr marL="793056" indent="0">
              <a:buNone/>
              <a:defRPr sz="3500" b="1"/>
            </a:lvl2pPr>
            <a:lvl3pPr marL="1586112" indent="0">
              <a:buNone/>
              <a:defRPr sz="3200" b="1"/>
            </a:lvl3pPr>
            <a:lvl4pPr marL="2379167" indent="0">
              <a:buNone/>
              <a:defRPr sz="2800" b="1"/>
            </a:lvl4pPr>
            <a:lvl5pPr marL="3172223" indent="0">
              <a:buNone/>
              <a:defRPr sz="2800" b="1"/>
            </a:lvl5pPr>
            <a:lvl6pPr marL="3965278" indent="0">
              <a:buNone/>
              <a:defRPr sz="2800" b="1"/>
            </a:lvl6pPr>
            <a:lvl7pPr marL="4758334" indent="0">
              <a:buNone/>
              <a:defRPr sz="2800" b="1"/>
            </a:lvl7pPr>
            <a:lvl8pPr marL="5551390" indent="0">
              <a:buNone/>
              <a:defRPr sz="2800" b="1"/>
            </a:lvl8pPr>
            <a:lvl9pPr marL="6344445" indent="0">
              <a:buNone/>
              <a:defRPr sz="2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6785410"/>
            <a:ext cx="6060283" cy="12327653"/>
          </a:xfrm>
        </p:spPr>
        <p:txBody>
          <a:bodyPr/>
          <a:lstStyle>
            <a:lvl1pPr>
              <a:defRPr sz="4200"/>
            </a:lvl1pPr>
            <a:lvl2pPr>
              <a:defRPr sz="35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9" y="4789412"/>
            <a:ext cx="6062663" cy="1995999"/>
          </a:xfrm>
        </p:spPr>
        <p:txBody>
          <a:bodyPr anchor="b"/>
          <a:lstStyle>
            <a:lvl1pPr marL="0" indent="0">
              <a:buNone/>
              <a:defRPr sz="4200" b="1"/>
            </a:lvl1pPr>
            <a:lvl2pPr marL="793056" indent="0">
              <a:buNone/>
              <a:defRPr sz="3500" b="1"/>
            </a:lvl2pPr>
            <a:lvl3pPr marL="1586112" indent="0">
              <a:buNone/>
              <a:defRPr sz="3200" b="1"/>
            </a:lvl3pPr>
            <a:lvl4pPr marL="2379167" indent="0">
              <a:buNone/>
              <a:defRPr sz="2800" b="1"/>
            </a:lvl4pPr>
            <a:lvl5pPr marL="3172223" indent="0">
              <a:buNone/>
              <a:defRPr sz="2800" b="1"/>
            </a:lvl5pPr>
            <a:lvl6pPr marL="3965278" indent="0">
              <a:buNone/>
              <a:defRPr sz="2800" b="1"/>
            </a:lvl6pPr>
            <a:lvl7pPr marL="4758334" indent="0">
              <a:buNone/>
              <a:defRPr sz="2800" b="1"/>
            </a:lvl7pPr>
            <a:lvl8pPr marL="5551390" indent="0">
              <a:buNone/>
              <a:defRPr sz="2800" b="1"/>
            </a:lvl8pPr>
            <a:lvl9pPr marL="6344445" indent="0">
              <a:buNone/>
              <a:defRPr sz="2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9" y="6785410"/>
            <a:ext cx="6062663" cy="12327653"/>
          </a:xfrm>
        </p:spPr>
        <p:txBody>
          <a:bodyPr/>
          <a:lstStyle>
            <a:lvl1pPr>
              <a:defRPr sz="4200"/>
            </a:lvl1pPr>
            <a:lvl2pPr>
              <a:defRPr sz="35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D519E-E6E2-2049-A5FB-2EE822A4F738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91B28-4591-8E41-B3C3-C9CC141C97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5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64169-CB21-4B49-A41C-0B740FACB710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0127F-A581-2245-B81D-F05F508CE7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8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FD07C-F76A-8947-83F3-1CB773A41CA2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624F9-4E30-244F-BFF4-982EB89E1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851891"/>
            <a:ext cx="4512469" cy="3625488"/>
          </a:xfrm>
        </p:spPr>
        <p:txBody>
          <a:bodyPr anchor="b"/>
          <a:lstStyle>
            <a:lvl1pPr algn="l">
              <a:defRPr sz="3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6" y="851896"/>
            <a:ext cx="7667625" cy="18261171"/>
          </a:xfrm>
        </p:spPr>
        <p:txBody>
          <a:bodyPr/>
          <a:lstStyle>
            <a:lvl1pPr>
              <a:defRPr sz="5700"/>
            </a:lvl1pPr>
            <a:lvl2pPr>
              <a:defRPr sz="4900"/>
            </a:lvl2pPr>
            <a:lvl3pPr>
              <a:defRPr sz="42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2" y="4477384"/>
            <a:ext cx="4512469" cy="14635683"/>
          </a:xfrm>
        </p:spPr>
        <p:txBody>
          <a:bodyPr/>
          <a:lstStyle>
            <a:lvl1pPr marL="0" indent="0">
              <a:buNone/>
              <a:defRPr sz="2400"/>
            </a:lvl1pPr>
            <a:lvl2pPr marL="793056" indent="0">
              <a:buNone/>
              <a:defRPr sz="2100"/>
            </a:lvl2pPr>
            <a:lvl3pPr marL="1586112" indent="0">
              <a:buNone/>
              <a:defRPr sz="1800"/>
            </a:lvl3pPr>
            <a:lvl4pPr marL="2379167" indent="0">
              <a:buNone/>
              <a:defRPr sz="1600"/>
            </a:lvl4pPr>
            <a:lvl5pPr marL="3172223" indent="0">
              <a:buNone/>
              <a:defRPr sz="1600"/>
            </a:lvl5pPr>
            <a:lvl6pPr marL="3965278" indent="0">
              <a:buNone/>
              <a:defRPr sz="1600"/>
            </a:lvl6pPr>
            <a:lvl7pPr marL="4758334" indent="0">
              <a:buNone/>
              <a:defRPr sz="1600"/>
            </a:lvl7pPr>
            <a:lvl8pPr marL="5551390" indent="0">
              <a:buNone/>
              <a:defRPr sz="1600"/>
            </a:lvl8pPr>
            <a:lvl9pPr marL="6344445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B2E16-AE38-DC4A-B38A-D5A0F7A5D62E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D8514-ABD3-2D4E-8493-E989A01F4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3" y="14977430"/>
            <a:ext cx="8229600" cy="1768171"/>
          </a:xfrm>
        </p:spPr>
        <p:txBody>
          <a:bodyPr anchor="b"/>
          <a:lstStyle>
            <a:lvl1pPr algn="l">
              <a:defRPr sz="3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3" y="1911801"/>
            <a:ext cx="8229600" cy="12837795"/>
          </a:xfrm>
        </p:spPr>
        <p:txBody>
          <a:bodyPr rtlCol="0">
            <a:normAutofit/>
          </a:bodyPr>
          <a:lstStyle>
            <a:lvl1pPr marL="0" indent="0">
              <a:buNone/>
              <a:defRPr sz="5700"/>
            </a:lvl1pPr>
            <a:lvl2pPr marL="793056" indent="0">
              <a:buNone/>
              <a:defRPr sz="4900"/>
            </a:lvl2pPr>
            <a:lvl3pPr marL="1586112" indent="0">
              <a:buNone/>
              <a:defRPr sz="4200"/>
            </a:lvl3pPr>
            <a:lvl4pPr marL="2379167" indent="0">
              <a:buNone/>
              <a:defRPr sz="3500"/>
            </a:lvl4pPr>
            <a:lvl5pPr marL="3172223" indent="0">
              <a:buNone/>
              <a:defRPr sz="3500"/>
            </a:lvl5pPr>
            <a:lvl6pPr marL="3965278" indent="0">
              <a:buNone/>
              <a:defRPr sz="3500"/>
            </a:lvl6pPr>
            <a:lvl7pPr marL="4758334" indent="0">
              <a:buNone/>
              <a:defRPr sz="3500"/>
            </a:lvl7pPr>
            <a:lvl8pPr marL="5551390" indent="0">
              <a:buNone/>
              <a:defRPr sz="3500"/>
            </a:lvl8pPr>
            <a:lvl9pPr marL="6344445" indent="0">
              <a:buNone/>
              <a:defRPr sz="3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3" y="16745601"/>
            <a:ext cx="8229600" cy="2511094"/>
          </a:xfrm>
        </p:spPr>
        <p:txBody>
          <a:bodyPr/>
          <a:lstStyle>
            <a:lvl1pPr marL="0" indent="0">
              <a:buNone/>
              <a:defRPr sz="2400"/>
            </a:lvl1pPr>
            <a:lvl2pPr marL="793056" indent="0">
              <a:buNone/>
              <a:defRPr sz="2100"/>
            </a:lvl2pPr>
            <a:lvl3pPr marL="1586112" indent="0">
              <a:buNone/>
              <a:defRPr sz="1800"/>
            </a:lvl3pPr>
            <a:lvl4pPr marL="2379167" indent="0">
              <a:buNone/>
              <a:defRPr sz="1600"/>
            </a:lvl4pPr>
            <a:lvl5pPr marL="3172223" indent="0">
              <a:buNone/>
              <a:defRPr sz="1600"/>
            </a:lvl5pPr>
            <a:lvl6pPr marL="3965278" indent="0">
              <a:buNone/>
              <a:defRPr sz="1600"/>
            </a:lvl6pPr>
            <a:lvl7pPr marL="4758334" indent="0">
              <a:buNone/>
              <a:defRPr sz="1600"/>
            </a:lvl7pPr>
            <a:lvl8pPr marL="5551390" indent="0">
              <a:buNone/>
              <a:defRPr sz="1600"/>
            </a:lvl8pPr>
            <a:lvl9pPr marL="6344445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26959-3324-2B45-920D-9ED524BEA897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92425-DBF7-0746-A50F-521C276924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1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86722" y="857529"/>
            <a:ext cx="12342556" cy="356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8612" tIns="79306" rIns="158612" bIns="793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6722" y="4993424"/>
            <a:ext cx="12342556" cy="1412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8612" tIns="79306" rIns="158612" bIns="793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6722" y="19831435"/>
            <a:ext cx="3198556" cy="1139683"/>
          </a:xfrm>
          <a:prstGeom prst="rect">
            <a:avLst/>
          </a:prstGeom>
        </p:spPr>
        <p:txBody>
          <a:bodyPr vert="horz" wrap="square" lIns="158612" tIns="79306" rIns="158612" bIns="79306" numCol="1" anchor="ctr" anchorCtr="0" compatLnSpc="1">
            <a:prstTxWarp prst="textNoShape">
              <a:avLst/>
            </a:prstTxWarp>
          </a:bodyPr>
          <a:lstStyle>
            <a:lvl1pPr defTabSz="1586001">
              <a:defRPr sz="21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C4A4B32-5CA6-DB42-8C88-A216F0693753}" type="datetimeFigureOut">
              <a:rPr lang="en-US"/>
              <a:pPr>
                <a:defRPr/>
              </a:pPr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7222" y="19831435"/>
            <a:ext cx="4341556" cy="1139683"/>
          </a:xfrm>
          <a:prstGeom prst="rect">
            <a:avLst/>
          </a:prstGeom>
        </p:spPr>
        <p:txBody>
          <a:bodyPr vert="horz" lIns="158612" tIns="79306" rIns="158612" bIns="79306" rtlCol="0" anchor="ctr"/>
          <a:lstStyle>
            <a:lvl1pPr algn="ctr" defTabSz="1586112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22" y="19831435"/>
            <a:ext cx="3198556" cy="1139683"/>
          </a:xfrm>
          <a:prstGeom prst="rect">
            <a:avLst/>
          </a:prstGeom>
        </p:spPr>
        <p:txBody>
          <a:bodyPr vert="horz" wrap="square" lIns="158612" tIns="79306" rIns="158612" bIns="79306" numCol="1" anchor="ctr" anchorCtr="0" compatLnSpc="1">
            <a:prstTxWarp prst="textNoShape">
              <a:avLst/>
            </a:prstTxWarp>
          </a:bodyPr>
          <a:lstStyle>
            <a:lvl1pPr algn="r" defTabSz="1586001">
              <a:defRPr sz="21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033B1AA-8564-694B-9A22-9CA0ACDBC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83832" rtl="0" eaLnBrk="0" fontAlgn="base" hangingPunct="0">
        <a:spcBef>
          <a:spcPct val="0"/>
        </a:spcBef>
        <a:spcAft>
          <a:spcPct val="0"/>
        </a:spcAft>
        <a:defRPr sz="77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583832" rtl="0" eaLnBrk="0" fontAlgn="base" hangingPunct="0">
        <a:spcBef>
          <a:spcPct val="0"/>
        </a:spcBef>
        <a:spcAft>
          <a:spcPct val="0"/>
        </a:spcAft>
        <a:defRPr sz="77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1583832" rtl="0" eaLnBrk="0" fontAlgn="base" hangingPunct="0">
        <a:spcBef>
          <a:spcPct val="0"/>
        </a:spcBef>
        <a:spcAft>
          <a:spcPct val="0"/>
        </a:spcAft>
        <a:defRPr sz="77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1583832" rtl="0" eaLnBrk="0" fontAlgn="base" hangingPunct="0">
        <a:spcBef>
          <a:spcPct val="0"/>
        </a:spcBef>
        <a:spcAft>
          <a:spcPct val="0"/>
        </a:spcAft>
        <a:defRPr sz="77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1583832" rtl="0" eaLnBrk="0" fontAlgn="base" hangingPunct="0">
        <a:spcBef>
          <a:spcPct val="0"/>
        </a:spcBef>
        <a:spcAft>
          <a:spcPct val="0"/>
        </a:spcAft>
        <a:defRPr sz="77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154207" algn="ctr" defTabSz="1585976" rtl="0" fontAlgn="base">
        <a:spcBef>
          <a:spcPct val="0"/>
        </a:spcBef>
        <a:spcAft>
          <a:spcPct val="0"/>
        </a:spcAft>
        <a:defRPr sz="7700">
          <a:solidFill>
            <a:schemeClr val="tx1"/>
          </a:solidFill>
          <a:latin typeface="Arial" charset="0"/>
        </a:defRPr>
      </a:lvl6pPr>
      <a:lvl7pPr marL="308414" algn="ctr" defTabSz="1585976" rtl="0" fontAlgn="base">
        <a:spcBef>
          <a:spcPct val="0"/>
        </a:spcBef>
        <a:spcAft>
          <a:spcPct val="0"/>
        </a:spcAft>
        <a:defRPr sz="7700">
          <a:solidFill>
            <a:schemeClr val="tx1"/>
          </a:solidFill>
          <a:latin typeface="Arial" charset="0"/>
        </a:defRPr>
      </a:lvl7pPr>
      <a:lvl8pPr marL="462621" algn="ctr" defTabSz="1585976" rtl="0" fontAlgn="base">
        <a:spcBef>
          <a:spcPct val="0"/>
        </a:spcBef>
        <a:spcAft>
          <a:spcPct val="0"/>
        </a:spcAft>
        <a:defRPr sz="7700">
          <a:solidFill>
            <a:schemeClr val="tx1"/>
          </a:solidFill>
          <a:latin typeface="Arial" charset="0"/>
        </a:defRPr>
      </a:lvl8pPr>
      <a:lvl9pPr marL="616828" algn="ctr" defTabSz="1585976" rtl="0" fontAlgn="base">
        <a:spcBef>
          <a:spcPct val="0"/>
        </a:spcBef>
        <a:spcAft>
          <a:spcPct val="0"/>
        </a:spcAft>
        <a:defRPr sz="7700">
          <a:solidFill>
            <a:schemeClr val="tx1"/>
          </a:solidFill>
          <a:latin typeface="Arial" charset="0"/>
        </a:defRPr>
      </a:lvl9pPr>
    </p:titleStyle>
    <p:bodyStyle>
      <a:lvl1pPr marL="592277" indent="-592277" algn="l" defTabSz="1583832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57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1286131" indent="-493043" algn="l" defTabSz="1583832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49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980767" indent="-394591" algn="l" defTabSz="1583832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773855" indent="-394591" algn="l" defTabSz="1583832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3566943" indent="-394591" algn="l" defTabSz="1583832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4361806" indent="-396528" algn="l" defTabSz="1586112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154862" indent="-396528" algn="l" defTabSz="1586112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5947918" indent="-396528" algn="l" defTabSz="1586112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6740973" indent="-396528" algn="l" defTabSz="1586112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611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93056" algn="l" defTabSz="158611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86112" algn="l" defTabSz="158611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379167" algn="l" defTabSz="158611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172223" algn="l" defTabSz="158611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965278" algn="l" defTabSz="158611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8334" algn="l" defTabSz="158611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551390" algn="l" defTabSz="158611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344445" algn="l" defTabSz="158611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openxmlformats.org/officeDocument/2006/relationships/image" Target="../media/image5.emf"/><Relationship Id="rId8" Type="http://schemas.openxmlformats.org/officeDocument/2006/relationships/image" Target="../media/image6.jpeg"/><Relationship Id="rId9" Type="http://schemas.openxmlformats.org/officeDocument/2006/relationships/image" Target="../media/image7.emf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64524" y="94842"/>
            <a:ext cx="11992282" cy="205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353" tIns="18176" rIns="36353" bIns="18176">
            <a:spAutoFit/>
          </a:bodyPr>
          <a:lstStyle/>
          <a:p>
            <a:pPr defTabSz="1727333">
              <a:spcBef>
                <a:spcPts val="607"/>
              </a:spcBef>
              <a:defRPr/>
            </a:pPr>
            <a:r>
              <a:rPr lang="en-US" sz="4300" dirty="0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Language-specific and language-independent </a:t>
            </a:r>
            <a:r>
              <a:rPr lang="en-US" sz="4300" dirty="0" err="1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serialisation</a:t>
            </a:r>
            <a:r>
              <a:rPr lang="en-US" sz="4300" dirty="0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 patterns for </a:t>
            </a:r>
            <a:r>
              <a:rPr lang="en-US" sz="4300" dirty="0" err="1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framesetters</a:t>
            </a:r>
            <a:r>
              <a:rPr lang="en-US" sz="4300" dirty="0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, topics, and predicates</a:t>
            </a:r>
          </a:p>
        </p:txBody>
      </p:sp>
      <p:sp>
        <p:nvSpPr>
          <p:cNvPr id="103" name="Rectangle 80"/>
          <p:cNvSpPr>
            <a:spLocks noChangeArrowheads="1"/>
          </p:cNvSpPr>
          <p:nvPr/>
        </p:nvSpPr>
        <p:spPr bwMode="auto">
          <a:xfrm>
            <a:off x="147484" y="20827274"/>
            <a:ext cx="13444077" cy="493178"/>
          </a:xfrm>
          <a:prstGeom prst="rect">
            <a:avLst/>
          </a:prstGeom>
          <a:solidFill>
            <a:srgbClr val="9BBB59"/>
          </a:solidFill>
          <a:ln w="19050" cmpd="sng">
            <a:solidFill>
              <a:schemeClr val="bg2">
                <a:lumMod val="25000"/>
              </a:schemeClr>
            </a:solidFill>
          </a:ln>
          <a:effectLst/>
        </p:spPr>
        <p:txBody>
          <a:bodyPr lIns="36353" tIns="18176" rIns="36353" bIns="18176"/>
          <a:lstStyle/>
          <a:p>
            <a:pPr defTabSz="1585370">
              <a:defRPr/>
            </a:pPr>
            <a:r>
              <a:rPr lang="en-US" sz="1400" dirty="0">
                <a:latin typeface="Helvetica Light"/>
                <a:cs typeface="Helvetica Light"/>
              </a:rPr>
              <a:t>We </a:t>
            </a:r>
            <a:r>
              <a:rPr lang="en-US" sz="1400" dirty="0">
                <a:latin typeface="Helvetica Light"/>
                <a:cs typeface="Helvetica Light"/>
              </a:rPr>
              <a:t>would like to thank </a:t>
            </a:r>
            <a:r>
              <a:rPr lang="en-US" sz="1400" dirty="0" err="1">
                <a:latin typeface="Helvetica Light"/>
                <a:cs typeface="Helvetica Light"/>
              </a:rPr>
              <a:t>Suhas</a:t>
            </a:r>
            <a:r>
              <a:rPr lang="en-US" sz="1400" dirty="0">
                <a:latin typeface="Helvetica Light"/>
                <a:cs typeface="Helvetica Light"/>
              </a:rPr>
              <a:t> </a:t>
            </a:r>
            <a:r>
              <a:rPr lang="en-US" sz="1400" dirty="0" err="1">
                <a:latin typeface="Helvetica Light"/>
                <a:cs typeface="Helvetica Light"/>
              </a:rPr>
              <a:t>Arehalli</a:t>
            </a:r>
            <a:r>
              <a:rPr lang="en-US" sz="1400" dirty="0">
                <a:latin typeface="Helvetica Light"/>
                <a:cs typeface="Helvetica Light"/>
              </a:rPr>
              <a:t> and Oliver Bunk for assistance in collecting the data. </a:t>
            </a:r>
            <a:r>
              <a:rPr lang="en-US" sz="1400" dirty="0">
                <a:latin typeface="Helvetica Light"/>
                <a:cs typeface="Helvetica Light"/>
              </a:rPr>
              <a:t>This work was supported by a German Academic Exchange Service (DAAD) postdoctoral scholarship to Eva Wittenberg, </a:t>
            </a:r>
            <a:r>
              <a:rPr lang="en-US" sz="1400" dirty="0">
                <a:latin typeface="Helvetica Light"/>
                <a:cs typeface="Helvetica Light"/>
              </a:rPr>
              <a:t>and </a:t>
            </a:r>
            <a:r>
              <a:rPr lang="en-US" sz="1400" dirty="0">
                <a:latin typeface="Helvetica Light"/>
                <a:cs typeface="Helvetica Light"/>
              </a:rPr>
              <a:t>SFB 632, </a:t>
            </a:r>
            <a:r>
              <a:rPr lang="en-US" sz="1400" dirty="0" err="1">
                <a:latin typeface="Helvetica Light"/>
                <a:cs typeface="Helvetica Light"/>
              </a:rPr>
              <a:t>Projekt</a:t>
            </a:r>
            <a:r>
              <a:rPr lang="en-US" sz="1400" dirty="0">
                <a:latin typeface="Helvetica Light"/>
                <a:cs typeface="Helvetica Light"/>
              </a:rPr>
              <a:t> </a:t>
            </a:r>
            <a:r>
              <a:rPr lang="en-US" sz="1400" dirty="0">
                <a:latin typeface="Helvetica Light"/>
                <a:cs typeface="Helvetica Light"/>
              </a:rPr>
              <a:t>B6 (grant to Heike Wiese).</a:t>
            </a:r>
            <a:endParaRPr lang="en-US" sz="1400" dirty="0">
              <a:latin typeface="Helvetica Light"/>
              <a:cs typeface="Helvetica Light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8561" y="2048584"/>
            <a:ext cx="10433715" cy="65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820" tIns="18410" rIns="36820" bIns="18410">
            <a:spAutoFit/>
          </a:bodyPr>
          <a:lstStyle/>
          <a:p>
            <a:pPr defTabSz="1727333">
              <a:defRPr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     Heike Wiese,          Eva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Wittenberg 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&amp; Mehmet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Tahir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Öncü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Light"/>
              <a:ea typeface="+mn-ea"/>
              <a:cs typeface="Helvetica Light"/>
            </a:endParaRPr>
          </a:p>
          <a:p>
            <a:pPr defTabSz="1727333"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heike.wiese@uni-potsdam.de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     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ewittenberg@ucsd.edu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      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Helvetica Light"/>
                <a:cs typeface="Helvetica Light"/>
              </a:rPr>
              <a:t>mtoncu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Helvetica Light"/>
                <a:cs typeface="Helvetica Light"/>
              </a:rPr>
              <a:t>@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Helvetica Light"/>
                <a:cs typeface="Helvetica Light"/>
              </a:rPr>
              <a:t>yahoo.com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263" name="Round Same Side Corner Rectangle 2"/>
          <p:cNvSpPr>
            <a:spLocks/>
          </p:cNvSpPr>
          <p:nvPr/>
        </p:nvSpPr>
        <p:spPr bwMode="auto">
          <a:xfrm>
            <a:off x="147484" y="18323449"/>
            <a:ext cx="13421032" cy="379367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ln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4435" tIns="22217" rIns="44435" bIns="22217"/>
          <a:lstStyle/>
          <a:p>
            <a:pPr algn="ctr" defTabSz="1585370">
              <a:defRPr/>
            </a:pPr>
            <a:r>
              <a:rPr lang="en-US" sz="2300" dirty="0">
                <a:latin typeface="Helvetica Light"/>
                <a:cs typeface="Helvetica Light"/>
              </a:rPr>
              <a:t>CONCLUSIONS</a:t>
            </a:r>
          </a:p>
        </p:txBody>
      </p:sp>
      <p:sp>
        <p:nvSpPr>
          <p:cNvPr id="264" name="Rectangle 263"/>
          <p:cNvSpPr>
            <a:spLocks noChangeArrowheads="1"/>
          </p:cNvSpPr>
          <p:nvPr/>
        </p:nvSpPr>
        <p:spPr bwMode="auto">
          <a:xfrm>
            <a:off x="147484" y="18816626"/>
            <a:ext cx="13421032" cy="18968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lIns="44435" tIns="22217" rIns="44435" bIns="22217"/>
          <a:lstStyle/>
          <a:p>
            <a:pPr marL="281292" indent="-281292">
              <a:buFont typeface="Arial"/>
              <a:buChar char="•"/>
            </a:pP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184355" y="3072876"/>
            <a:ext cx="13342681" cy="4400663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lIns="44435" tIns="22217" rIns="44435" bIns="22217"/>
          <a:lstStyle/>
          <a:p>
            <a:pPr marL="337551" indent="-337551">
              <a:buFont typeface="Arial"/>
              <a:buChar char="•"/>
            </a:pPr>
            <a:endParaRPr lang="en-US" sz="1800" dirty="0">
              <a:solidFill>
                <a:schemeClr val="accent2"/>
              </a:solidFill>
              <a:latin typeface="Helvetica Light"/>
              <a:ea typeface="+mn-ea"/>
              <a:cs typeface="Helvetica Light"/>
            </a:endParaRPr>
          </a:p>
        </p:txBody>
      </p:sp>
      <p:sp>
        <p:nvSpPr>
          <p:cNvPr id="167" name="Round Same Side Corner Rectangle 2"/>
          <p:cNvSpPr>
            <a:spLocks/>
          </p:cNvSpPr>
          <p:nvPr/>
        </p:nvSpPr>
        <p:spPr bwMode="auto">
          <a:xfrm>
            <a:off x="185891" y="2693509"/>
            <a:ext cx="13345754" cy="333527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ln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4435" tIns="22217" rIns="44435" bIns="22217" anchor="ctr"/>
          <a:lstStyle/>
          <a:p>
            <a:pPr algn="ctr" defTabSz="1585370">
              <a:defRPr/>
            </a:pPr>
            <a:r>
              <a:rPr lang="en-US" sz="2100" dirty="0">
                <a:solidFill>
                  <a:schemeClr val="bg1"/>
                </a:solidFill>
                <a:latin typeface="Helvetica Light"/>
                <a:cs typeface="Helvetica Light"/>
              </a:rPr>
              <a:t>THE NATURAL ORDER OF INFORMATION</a:t>
            </a:r>
            <a:endParaRPr lang="en-US" sz="21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84355" y="7511476"/>
            <a:ext cx="13384161" cy="4552410"/>
            <a:chOff x="228600" y="12573000"/>
            <a:chExt cx="27660600" cy="9144000"/>
          </a:xfrm>
        </p:grpSpPr>
        <p:sp>
          <p:nvSpPr>
            <p:cNvPr id="15363" name="Rectangle 61"/>
            <p:cNvSpPr>
              <a:spLocks noChangeArrowheads="1"/>
            </p:cNvSpPr>
            <p:nvPr/>
          </p:nvSpPr>
          <p:spPr bwMode="auto">
            <a:xfrm>
              <a:off x="228600" y="13487400"/>
              <a:ext cx="11887200" cy="8229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4F6228"/>
              </a:solidFill>
              <a:miter lim="800000"/>
              <a:headEnd/>
              <a:tailEnd/>
            </a:ln>
          </p:spPr>
          <p:txBody>
            <a:bodyPr lIns="90279" tIns="45139" rIns="90279" bIns="45139"/>
            <a:lstStyle/>
            <a:p>
              <a:pPr defTabSz="443817"/>
              <a:r>
                <a:rPr lang="en-US" sz="1800" b="1" dirty="0">
                  <a:latin typeface="Helvetica Light" charset="0"/>
                  <a:cs typeface="Helvetica Light" charset="0"/>
                </a:rPr>
                <a:t>ACT-OUT STUDY</a:t>
              </a:r>
            </a:p>
            <a:p>
              <a:pPr marL="281292" indent="-281292">
                <a:buFont typeface="Arial"/>
                <a:buChar char="•"/>
              </a:pPr>
              <a:r>
                <a:rPr lang="en-US" sz="1800" b="1" dirty="0">
                  <a:latin typeface="Helvetica Light"/>
                  <a:cs typeface="Helvetica Light"/>
                </a:rPr>
                <a:t>Framed as communication game</a:t>
              </a:r>
            </a:p>
            <a:p>
              <a:pPr marL="281292" indent="-281292">
                <a:buFont typeface="Arial"/>
                <a:buChar char="•"/>
              </a:pPr>
              <a:r>
                <a:rPr lang="en-US" sz="1800" dirty="0">
                  <a:latin typeface="Helvetica Light"/>
                  <a:cs typeface="Helvetica Light"/>
                </a:rPr>
                <a:t>20 short stories in comic strip, invisible to confederate:</a:t>
              </a:r>
            </a:p>
            <a:p>
              <a:pPr marL="1072036" lvl="1" indent="-281292">
                <a:buFont typeface="Arial"/>
                <a:buChar char="•"/>
              </a:pPr>
              <a:r>
                <a:rPr lang="en-US" sz="1800" dirty="0">
                  <a:latin typeface="Helvetica Light"/>
                  <a:cs typeface="Helvetica Light"/>
                </a:rPr>
                <a:t>Topics: </a:t>
              </a:r>
              <a:r>
                <a:rPr lang="en-US" sz="1800" dirty="0">
                  <a:latin typeface="Helvetica Light"/>
                  <a:cs typeface="Helvetica Light"/>
                </a:rPr>
                <a:t>same central actor across a </a:t>
              </a:r>
              <a:r>
                <a:rPr lang="en-US" sz="1800" dirty="0">
                  <a:latin typeface="Helvetica Light"/>
                  <a:cs typeface="Helvetica Light"/>
                </a:rPr>
                <a:t>story</a:t>
              </a:r>
            </a:p>
            <a:p>
              <a:pPr marL="1072036" lvl="1" indent="-281292">
                <a:buFont typeface="Arial"/>
                <a:buChar char="•"/>
              </a:pPr>
              <a:r>
                <a:rPr lang="en-US" sz="1800" dirty="0" err="1">
                  <a:latin typeface="Helvetica Light"/>
                  <a:cs typeface="Helvetica Light"/>
                </a:rPr>
                <a:t>Framesetters</a:t>
              </a:r>
              <a:r>
                <a:rPr lang="en-US" sz="1800" dirty="0">
                  <a:latin typeface="Helvetica Light"/>
                  <a:cs typeface="Helvetica Light"/>
                </a:rPr>
                <a:t>: clocks </a:t>
              </a:r>
            </a:p>
            <a:p>
              <a:pPr marL="281292" indent="-281292">
                <a:buFont typeface="Arial"/>
                <a:buChar char="•"/>
              </a:pPr>
              <a:r>
                <a:rPr lang="en-US" sz="1800" b="1" dirty="0">
                  <a:latin typeface="Helvetica Light"/>
                  <a:cs typeface="Helvetica Light"/>
                </a:rPr>
                <a:t>Task</a:t>
              </a:r>
              <a:r>
                <a:rPr lang="en-US" sz="1800" dirty="0">
                  <a:latin typeface="Helvetica Light"/>
                  <a:cs typeface="Helvetica Light"/>
                </a:rPr>
                <a:t>: </a:t>
              </a:r>
              <a:r>
                <a:rPr lang="en-US" sz="1800" dirty="0">
                  <a:latin typeface="Helvetica Light"/>
                  <a:cs typeface="Helvetica Light"/>
                </a:rPr>
                <a:t>act out 3</a:t>
              </a:r>
              <a:r>
                <a:rPr lang="en-US" sz="1800" baseline="30000" dirty="0">
                  <a:latin typeface="Helvetica Light"/>
                  <a:cs typeface="Helvetica Light"/>
                </a:rPr>
                <a:t>rd</a:t>
              </a:r>
              <a:r>
                <a:rPr lang="en-US" sz="1800" dirty="0">
                  <a:latin typeface="Helvetica Light"/>
                  <a:cs typeface="Helvetica Light"/>
                </a:rPr>
                <a:t> </a:t>
              </a:r>
              <a:r>
                <a:rPr lang="en-US" sz="1800" dirty="0">
                  <a:latin typeface="Helvetica Light"/>
                  <a:cs typeface="Helvetica Light"/>
                </a:rPr>
                <a:t>picture of comic </a:t>
              </a:r>
              <a:r>
                <a:rPr lang="en-US" sz="1800" dirty="0">
                  <a:latin typeface="Helvetica Light"/>
                  <a:cs typeface="Helvetica Light"/>
                </a:rPr>
                <a:t>strip </a:t>
              </a:r>
              <a:r>
                <a:rPr lang="en-US" sz="1800" dirty="0">
                  <a:latin typeface="Helvetica Light"/>
                  <a:cs typeface="Helvetica Light"/>
                </a:rPr>
                <a:t>(intransitive action executed by the </a:t>
              </a:r>
              <a:r>
                <a:rPr lang="en-US" sz="1800" dirty="0">
                  <a:latin typeface="Helvetica Light"/>
                  <a:cs typeface="Helvetica Light"/>
                </a:rPr>
                <a:t>topic) </a:t>
              </a:r>
              <a:r>
                <a:rPr lang="en-US" sz="1800" dirty="0">
                  <a:latin typeface="Helvetica Light"/>
                  <a:cs typeface="Helvetica Light"/>
                </a:rPr>
                <a:t>semi-/nonverbally, </a:t>
              </a:r>
              <a:r>
                <a:rPr lang="en-US" sz="1800" dirty="0">
                  <a:latin typeface="Helvetica Light"/>
                  <a:cs typeface="Helvetica Light"/>
                </a:rPr>
                <a:t/>
              </a:r>
              <a:br>
                <a:rPr lang="en-US" sz="1800" dirty="0">
                  <a:latin typeface="Helvetica Light"/>
                  <a:cs typeface="Helvetica Light"/>
                </a:rPr>
              </a:br>
              <a:r>
                <a:rPr lang="en-US" sz="1800" dirty="0">
                  <a:latin typeface="Helvetica Light"/>
                  <a:cs typeface="Helvetica Light"/>
                </a:rPr>
                <a:t>with </a:t>
              </a:r>
              <a:r>
                <a:rPr lang="en-US" sz="1800" dirty="0">
                  <a:latin typeface="Helvetica Light"/>
                  <a:cs typeface="Helvetica Light"/>
                </a:rPr>
                <a:t>‘</a:t>
              </a:r>
              <a:r>
                <a:rPr lang="en-US" sz="1800" dirty="0" err="1">
                  <a:latin typeface="Helvetica Light"/>
                  <a:cs typeface="Helvetica Light"/>
                </a:rPr>
                <a:t>playmobil</a:t>
              </a:r>
              <a:r>
                <a:rPr lang="en-US" sz="1800" dirty="0">
                  <a:latin typeface="Helvetica Light"/>
                  <a:cs typeface="Helvetica Light"/>
                </a:rPr>
                <a:t>’ </a:t>
              </a:r>
              <a:r>
                <a:rPr lang="en-US" sz="1800" dirty="0">
                  <a:latin typeface="Helvetica Light"/>
                  <a:cs typeface="Helvetica Light"/>
                </a:rPr>
                <a:t>figurines</a:t>
              </a:r>
              <a:r>
                <a:rPr lang="en-US" sz="1800" dirty="0">
                  <a:latin typeface="Helvetica Light"/>
                  <a:cs typeface="Helvetica Light"/>
                </a:rPr>
                <a:t>, </a:t>
              </a:r>
              <a:r>
                <a:rPr lang="en-US" sz="1800" dirty="0">
                  <a:latin typeface="Helvetica Light"/>
                  <a:cs typeface="Helvetica Light"/>
                </a:rPr>
                <a:t/>
              </a:r>
              <a:br>
                <a:rPr lang="en-US" sz="1800" dirty="0">
                  <a:latin typeface="Helvetica Light"/>
                  <a:cs typeface="Helvetica Light"/>
                </a:rPr>
              </a:br>
              <a:r>
                <a:rPr lang="en-US" sz="1800" dirty="0">
                  <a:latin typeface="Helvetica Light"/>
                  <a:cs typeface="Helvetica Light"/>
                </a:rPr>
                <a:t>wooden </a:t>
              </a:r>
              <a:r>
                <a:rPr lang="en-US" sz="1800" dirty="0">
                  <a:latin typeface="Helvetica Light"/>
                  <a:cs typeface="Helvetica Light"/>
                </a:rPr>
                <a:t>clocks, and </a:t>
              </a:r>
              <a:r>
                <a:rPr lang="en-US" sz="1800" dirty="0">
                  <a:latin typeface="Helvetica Light"/>
                  <a:cs typeface="Helvetica Light"/>
                </a:rPr>
                <a:t>printed verbs.</a:t>
              </a:r>
              <a:endParaRPr lang="en-US" sz="1800" b="1" dirty="0">
                <a:latin typeface="Helvetica Light"/>
                <a:cs typeface="Helvetica Light"/>
              </a:endParaRPr>
            </a:p>
            <a:p>
              <a:pPr marL="281292" indent="-281292">
                <a:buFont typeface="Arial"/>
                <a:buChar char="•"/>
              </a:pPr>
              <a:r>
                <a:rPr lang="en-US" sz="1800" b="1" dirty="0">
                  <a:latin typeface="Helvetica Light"/>
                  <a:cs typeface="Helvetica Light"/>
                </a:rPr>
                <a:t>Subjects</a:t>
              </a:r>
              <a:r>
                <a:rPr lang="en-US" sz="1800" dirty="0">
                  <a:latin typeface="Helvetica Light"/>
                  <a:cs typeface="Helvetica Light"/>
                </a:rPr>
                <a:t>: </a:t>
              </a:r>
              <a:endParaRPr lang="en-US" sz="1800" dirty="0">
                <a:latin typeface="Helvetica Light"/>
                <a:cs typeface="Helvetica Light"/>
              </a:endParaRPr>
            </a:p>
            <a:p>
              <a:pPr marL="1072036" lvl="1" indent="-281292">
                <a:buFont typeface="Arial"/>
                <a:buChar char="•"/>
              </a:pPr>
              <a:r>
                <a:rPr lang="en-US" sz="1800" dirty="0">
                  <a:latin typeface="Helvetica Light"/>
                  <a:cs typeface="Helvetica Light"/>
                </a:rPr>
                <a:t>monolingual </a:t>
              </a:r>
              <a:r>
                <a:rPr lang="en-US" sz="1800" dirty="0">
                  <a:latin typeface="Helvetica Light"/>
                  <a:cs typeface="Helvetica Light"/>
                </a:rPr>
                <a:t>English, N=</a:t>
              </a:r>
              <a:r>
                <a:rPr lang="en-US" sz="1800" dirty="0">
                  <a:latin typeface="Helvetica Light"/>
                  <a:cs typeface="Helvetica Light"/>
                </a:rPr>
                <a:t>34</a:t>
              </a:r>
              <a:endParaRPr lang="en-US" sz="1800" dirty="0">
                <a:latin typeface="Helvetica Light"/>
                <a:cs typeface="Helvetica Light"/>
              </a:endParaRPr>
            </a:p>
            <a:p>
              <a:pPr marL="1072036" lvl="1" indent="-281292">
                <a:buFont typeface="Arial"/>
                <a:buChar char="•"/>
              </a:pPr>
              <a:r>
                <a:rPr lang="en-US" sz="1800" dirty="0">
                  <a:latin typeface="Helvetica Light"/>
                  <a:cs typeface="Helvetica Light"/>
                </a:rPr>
                <a:t>monolingual German, N=35</a:t>
              </a:r>
              <a:endParaRPr lang="en-US" sz="1800" dirty="0">
                <a:latin typeface="Helvetica Light"/>
                <a:cs typeface="Helvetica Light"/>
              </a:endParaRPr>
            </a:p>
            <a:p>
              <a:pPr marL="1072036" lvl="1" indent="-281292">
                <a:buFont typeface="Arial"/>
                <a:buChar char="•"/>
              </a:pPr>
              <a:r>
                <a:rPr lang="en-US" sz="1800" dirty="0">
                  <a:latin typeface="Helvetica Light"/>
                  <a:cs typeface="Helvetica Light"/>
                </a:rPr>
                <a:t>monolingual Turkish, N=30</a:t>
              </a:r>
            </a:p>
            <a:p>
              <a:pPr marL="281292" indent="-281292">
                <a:buFont typeface="Arial"/>
                <a:buChar char="•"/>
              </a:pPr>
              <a:r>
                <a:rPr lang="en-US" sz="1800" b="1" dirty="0">
                  <a:latin typeface="Helvetica Light"/>
                  <a:cs typeface="Helvetica Light"/>
                </a:rPr>
                <a:t>Prediction</a:t>
              </a:r>
              <a:r>
                <a:rPr lang="en-US" sz="1800" dirty="0">
                  <a:latin typeface="Helvetica Light"/>
                  <a:cs typeface="Helvetica Light"/>
                </a:rPr>
                <a:t>: Topics/</a:t>
              </a:r>
              <a:r>
                <a:rPr lang="en-US" sz="1800" dirty="0" err="1">
                  <a:latin typeface="Helvetica Light"/>
                  <a:cs typeface="Helvetica Light"/>
                </a:rPr>
                <a:t>Framesetters</a:t>
              </a:r>
              <a:r>
                <a:rPr lang="en-US" sz="1800" dirty="0">
                  <a:latin typeface="Helvetica Light"/>
                  <a:cs typeface="Helvetica Light"/>
                </a:rPr>
                <a:t> &gt; Actions</a:t>
              </a:r>
              <a:endParaRPr lang="en-US" sz="1800" dirty="0">
                <a:latin typeface="Helvetica Light"/>
                <a:cs typeface="Helvetica Light"/>
              </a:endParaRPr>
            </a:p>
          </p:txBody>
        </p:sp>
        <p:sp>
          <p:nvSpPr>
            <p:cNvPr id="63" name="Round Same Side Corner Rectangle 2"/>
            <p:cNvSpPr>
              <a:spLocks/>
            </p:cNvSpPr>
            <p:nvPr/>
          </p:nvSpPr>
          <p:spPr bwMode="auto">
            <a:xfrm>
              <a:off x="228600" y="12573000"/>
              <a:ext cx="27660600" cy="762000"/>
            </a:xfrm>
            <a:custGeom>
              <a:avLst/>
              <a:gdLst>
                <a:gd name="T0" fmla="*/ 182302 w 11277600"/>
                <a:gd name="T1" fmla="*/ 0 h 1093788"/>
                <a:gd name="T2" fmla="*/ 11095298 w 11277600"/>
                <a:gd name="T3" fmla="*/ 0 h 1093788"/>
                <a:gd name="T4" fmla="*/ 11277600 w 11277600"/>
                <a:gd name="T5" fmla="*/ 182302 h 1093788"/>
                <a:gd name="T6" fmla="*/ 11277600 w 11277600"/>
                <a:gd name="T7" fmla="*/ 1093788 h 1093788"/>
                <a:gd name="T8" fmla="*/ 11277600 w 11277600"/>
                <a:gd name="T9" fmla="*/ 1093788 h 1093788"/>
                <a:gd name="T10" fmla="*/ 0 w 11277600"/>
                <a:gd name="T11" fmla="*/ 1093788 h 1093788"/>
                <a:gd name="T12" fmla="*/ 0 w 11277600"/>
                <a:gd name="T13" fmla="*/ 1093788 h 1093788"/>
                <a:gd name="T14" fmla="*/ 0 w 11277600"/>
                <a:gd name="T15" fmla="*/ 182302 h 1093788"/>
                <a:gd name="T16" fmla="*/ 182302 w 11277600"/>
                <a:gd name="T17" fmla="*/ 0 h 10937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277600"/>
                <a:gd name="T28" fmla="*/ 0 h 1093788"/>
                <a:gd name="T29" fmla="*/ 11277600 w 11277600"/>
                <a:gd name="T30" fmla="*/ 1093788 h 10937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277600" h="1093788">
                  <a:moveTo>
                    <a:pt x="182302" y="0"/>
                  </a:moveTo>
                  <a:lnTo>
                    <a:pt x="11095298" y="0"/>
                  </a:lnTo>
                  <a:cubicBezTo>
                    <a:pt x="11195981" y="0"/>
                    <a:pt x="11277600" y="81619"/>
                    <a:pt x="11277600" y="182302"/>
                  </a:cubicBezTo>
                  <a:lnTo>
                    <a:pt x="11277600" y="1093788"/>
                  </a:lnTo>
                  <a:lnTo>
                    <a:pt x="0" y="1093788"/>
                  </a:lnTo>
                  <a:lnTo>
                    <a:pt x="0" y="182302"/>
                  </a:lnTo>
                  <a:cubicBezTo>
                    <a:pt x="0" y="81619"/>
                    <a:pt x="81619" y="0"/>
                    <a:pt x="182302" y="0"/>
                  </a:cubicBezTo>
                  <a:close/>
                </a:path>
              </a:pathLst>
            </a:custGeom>
            <a:solidFill>
              <a:srgbClr val="9BBB59"/>
            </a:solidFill>
            <a:ln w="9525">
              <a:solidFill>
                <a:srgbClr val="4F6228"/>
              </a:solidFill>
              <a:miter lim="800000"/>
              <a:headEnd/>
              <a:tailEnd/>
            </a:ln>
            <a:effectLst/>
          </p:spPr>
          <p:txBody>
            <a:bodyPr lIns="90279" tIns="45139" rIns="90279" bIns="45139" anchor="ctr"/>
            <a:lstStyle/>
            <a:p>
              <a:pPr algn="ctr" defTabSz="1585370">
                <a:defRPr/>
              </a:pPr>
              <a:r>
                <a:rPr lang="en-US" sz="2100" dirty="0">
                  <a:latin typeface="Helvetica Light"/>
                  <a:ea typeface="+mn-ea"/>
                  <a:cs typeface="Helvetica Light"/>
                </a:rPr>
                <a:t>TWO STUDIES: COMPARING LINGUISTIC AND SEMI-VERBAL ORDERING PREFERENCES</a:t>
              </a:r>
              <a:endParaRPr lang="en-US" sz="2100" dirty="0">
                <a:latin typeface="Helvetica Light"/>
                <a:ea typeface="+mn-ea"/>
                <a:cs typeface="Helvetica Light"/>
              </a:endParaRPr>
            </a:p>
          </p:txBody>
        </p:sp>
        <p:sp>
          <p:nvSpPr>
            <p:cNvPr id="15375" name="Rectangle 88"/>
            <p:cNvSpPr>
              <a:spLocks noChangeArrowheads="1"/>
            </p:cNvSpPr>
            <p:nvPr/>
          </p:nvSpPr>
          <p:spPr bwMode="auto">
            <a:xfrm>
              <a:off x="21336000" y="13487400"/>
              <a:ext cx="6553200" cy="8229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4F6228"/>
              </a:solidFill>
              <a:miter lim="800000"/>
              <a:headEnd/>
              <a:tailEnd/>
            </a:ln>
          </p:spPr>
          <p:txBody>
            <a:bodyPr lIns="90279" tIns="45139" rIns="90279" bIns="45139"/>
            <a:lstStyle/>
            <a:p>
              <a:pPr defTabSz="443817"/>
              <a:r>
                <a:rPr lang="en-US" sz="1800" b="1" dirty="0">
                  <a:latin typeface="Helvetica Light" charset="0"/>
                  <a:cs typeface="Helvetica Light" charset="0"/>
                </a:rPr>
                <a:t>VERBAL DESCRIPTIONS</a:t>
              </a:r>
            </a:p>
            <a:p>
              <a:pPr marL="281292" indent="-281292">
                <a:buFont typeface="Arial"/>
                <a:buChar char="•"/>
              </a:pPr>
              <a:r>
                <a:rPr lang="en-US" sz="1800" b="1" dirty="0">
                  <a:latin typeface="Helvetica Light"/>
                  <a:cs typeface="Helvetica Light"/>
                </a:rPr>
                <a:t>after each act-out run</a:t>
              </a:r>
            </a:p>
            <a:p>
              <a:pPr marL="281292" indent="-281292">
                <a:buFont typeface="Arial"/>
                <a:buChar char="•"/>
              </a:pPr>
              <a:r>
                <a:rPr lang="en-US" sz="1800" b="1" dirty="0">
                  <a:latin typeface="Helvetica Light"/>
                  <a:cs typeface="Helvetica Light"/>
                </a:rPr>
                <a:t>Task</a:t>
              </a:r>
              <a:r>
                <a:rPr lang="en-US" sz="1800" dirty="0">
                  <a:latin typeface="Helvetica Light"/>
                  <a:cs typeface="Helvetica Light"/>
                </a:rPr>
                <a:t>: </a:t>
              </a:r>
              <a:r>
                <a:rPr lang="en-US" sz="1800" dirty="0">
                  <a:latin typeface="Helvetica Light"/>
                  <a:cs typeface="Helvetica Light"/>
                </a:rPr>
                <a:t>describe 3</a:t>
              </a:r>
              <a:r>
                <a:rPr lang="en-US" sz="1800" baseline="30000" dirty="0">
                  <a:latin typeface="Helvetica Light"/>
                  <a:cs typeface="Helvetica Light"/>
                </a:rPr>
                <a:t>rd</a:t>
              </a:r>
              <a:r>
                <a:rPr lang="en-US" sz="1800" dirty="0">
                  <a:latin typeface="Helvetica Light"/>
                  <a:cs typeface="Helvetica Light"/>
                </a:rPr>
                <a:t> </a:t>
              </a:r>
              <a:r>
                <a:rPr lang="en-US" sz="1800" dirty="0">
                  <a:latin typeface="Helvetica Light"/>
                  <a:cs typeface="Helvetica Light"/>
                </a:rPr>
                <a:t>picture of comic </a:t>
              </a:r>
              <a:r>
                <a:rPr lang="en-US" sz="1800" dirty="0">
                  <a:latin typeface="Helvetica Light"/>
                  <a:cs typeface="Helvetica Light"/>
                </a:rPr>
                <a:t>strip verbally </a:t>
              </a:r>
              <a:r>
                <a:rPr lang="en-US" sz="1800" dirty="0">
                  <a:latin typeface="Helvetica Light"/>
                  <a:cs typeface="Helvetica Light"/>
                </a:rPr>
                <a:t>in </a:t>
              </a:r>
              <a:r>
                <a:rPr lang="en-US" sz="1800" dirty="0">
                  <a:latin typeface="Helvetica Light"/>
                  <a:cs typeface="Helvetica Light"/>
                </a:rPr>
                <a:t>native language</a:t>
              </a:r>
              <a:endParaRPr lang="de-DE" sz="1800" dirty="0">
                <a:latin typeface="Helvetica Light"/>
                <a:cs typeface="Helvetica Light"/>
              </a:endParaRPr>
            </a:p>
            <a:p>
              <a:pPr marL="281292" indent="-281292">
                <a:buFont typeface="Arial"/>
                <a:buChar char="•"/>
              </a:pPr>
              <a:r>
                <a:rPr lang="de-DE" sz="1800" b="1" dirty="0" err="1">
                  <a:latin typeface="Helvetica Light"/>
                  <a:cs typeface="Helvetica Light"/>
                </a:rPr>
                <a:t>Prediction</a:t>
              </a:r>
              <a:r>
                <a:rPr lang="de-DE" sz="1800" b="1" dirty="0">
                  <a:latin typeface="Helvetica Light"/>
                  <a:cs typeface="Helvetica Light"/>
                </a:rPr>
                <a:t>: </a:t>
              </a:r>
              <a:r>
                <a:rPr lang="de-DE" sz="1800" dirty="0">
                  <a:latin typeface="Helvetica Light"/>
                  <a:cs typeface="Helvetica Light"/>
                </a:rPr>
                <a:t>Language-</a:t>
              </a:r>
              <a:r>
                <a:rPr lang="de-DE" sz="1800" dirty="0" err="1">
                  <a:latin typeface="Helvetica Light"/>
                  <a:cs typeface="Helvetica Light"/>
                </a:rPr>
                <a:t>specific</a:t>
              </a:r>
              <a:r>
                <a:rPr lang="de-DE" sz="1800" dirty="0">
                  <a:latin typeface="Helvetica Light"/>
                  <a:cs typeface="Helvetica Light"/>
                </a:rPr>
                <a:t> </a:t>
              </a:r>
              <a:r>
                <a:rPr lang="de-DE" sz="1800" dirty="0" err="1">
                  <a:latin typeface="Helvetica Light"/>
                  <a:cs typeface="Helvetica Light"/>
                </a:rPr>
                <a:t>word</a:t>
              </a:r>
              <a:r>
                <a:rPr lang="de-DE" sz="1800" dirty="0">
                  <a:latin typeface="Helvetica Light"/>
                  <a:cs typeface="Helvetica Light"/>
                </a:rPr>
                <a:t> </a:t>
              </a:r>
              <a:r>
                <a:rPr lang="de-DE" sz="1800" dirty="0" err="1">
                  <a:latin typeface="Helvetica Light"/>
                  <a:cs typeface="Helvetica Light"/>
                </a:rPr>
                <a:t>order</a:t>
              </a:r>
              <a:endParaRPr lang="de-DE" sz="1800" dirty="0">
                <a:latin typeface="Helvetica Light"/>
                <a:cs typeface="Helvetica Light"/>
              </a:endParaRPr>
            </a:p>
            <a:p>
              <a:pPr defTabSz="443817"/>
              <a:endParaRPr lang="en-US" sz="1800" dirty="0">
                <a:latin typeface="Helvetica Light" charset="0"/>
                <a:cs typeface="Helvetica Light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4968" y="6183690"/>
            <a:ext cx="13015452" cy="1213976"/>
            <a:chOff x="609600" y="15163800"/>
            <a:chExt cx="26898600" cy="2438400"/>
          </a:xfrm>
        </p:grpSpPr>
        <p:sp>
          <p:nvSpPr>
            <p:cNvPr id="34" name="Rounded Rectangle 33"/>
            <p:cNvSpPr/>
            <p:nvPr/>
          </p:nvSpPr>
          <p:spPr>
            <a:xfrm>
              <a:off x="9753600" y="15163800"/>
              <a:ext cx="8610600" cy="2438400"/>
            </a:xfrm>
            <a:prstGeom prst="roundRect">
              <a:avLst/>
            </a:prstGeom>
            <a:solidFill>
              <a:srgbClr val="FFDF03">
                <a:alpha val="66000"/>
              </a:srgbClr>
            </a:solidFill>
            <a:ln>
              <a:solidFill>
                <a:srgbClr val="FFDF03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44352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chemeClr val="tx1"/>
                  </a:solidFill>
                  <a:latin typeface="Helvetica Light"/>
                  <a:ea typeface="ＭＳ Ｐゴシック" charset="0"/>
                  <a:cs typeface="Helvetica Light"/>
                </a:rPr>
                <a:t>GERMAN WORD ORDER:</a:t>
              </a:r>
            </a:p>
            <a:p>
              <a:pPr marL="281292" indent="-281292">
                <a:buFont typeface="Arial"/>
                <a:buChar char="•"/>
              </a:pPr>
              <a:r>
                <a:rPr lang="de-DE" sz="1800" dirty="0">
                  <a:latin typeface="Helvetica Light"/>
                  <a:cs typeface="Helvetica Light"/>
                </a:rPr>
                <a:t>SVO</a:t>
              </a:r>
              <a:r>
                <a:rPr lang="tr-TR" sz="1800" dirty="0">
                  <a:latin typeface="Helvetica Light"/>
                  <a:cs typeface="Helvetica Light"/>
                </a:rPr>
                <a:t> in </a:t>
              </a:r>
              <a:r>
                <a:rPr lang="tr-TR" sz="1800" dirty="0" err="1">
                  <a:latin typeface="Helvetica Light"/>
                  <a:cs typeface="Helvetica Light"/>
                </a:rPr>
                <a:t>declaratives</a:t>
              </a:r>
              <a:endParaRPr lang="tr-TR" sz="1800" dirty="0">
                <a:latin typeface="Helvetica Light"/>
                <a:cs typeface="Helvetica Light"/>
              </a:endParaRPr>
            </a:p>
            <a:p>
              <a:pPr marL="281292" indent="-281292">
                <a:buFont typeface="Arial"/>
                <a:buChar char="•"/>
              </a:pPr>
              <a:r>
                <a:rPr lang="en-US" sz="1800" dirty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Topic</a:t>
              </a:r>
              <a:r>
                <a:rPr lang="de-DE" sz="1800" dirty="0">
                  <a:latin typeface="Helvetica Light"/>
                  <a:cs typeface="Helvetica Light"/>
                </a:rPr>
                <a:t> </a:t>
              </a:r>
              <a:r>
                <a:rPr lang="de-DE" sz="1800" dirty="0">
                  <a:latin typeface="Helvetica Light"/>
                  <a:cs typeface="Helvetica Light"/>
                </a:rPr>
                <a:t>&gt; </a:t>
              </a:r>
              <a:r>
                <a:rPr lang="de-DE" sz="1800" dirty="0">
                  <a:latin typeface="Helvetica Light"/>
                  <a:cs typeface="Helvetica Light"/>
                </a:rPr>
                <a:t>Verb</a:t>
              </a:r>
              <a:r>
                <a:rPr lang="tr-TR" sz="1800" dirty="0">
                  <a:latin typeface="Helvetica Light"/>
                  <a:cs typeface="Helvetica Light"/>
                </a:rPr>
                <a:t> </a:t>
              </a:r>
              <a:r>
                <a:rPr lang="tr-TR" sz="1800" dirty="0">
                  <a:latin typeface="Helvetica Light"/>
                  <a:cs typeface="Helvetica Light"/>
                </a:rPr>
                <a:t>&gt;</a:t>
              </a:r>
              <a:r>
                <a:rPr lang="de-DE" sz="1800" dirty="0">
                  <a:latin typeface="Helvetica Light"/>
                  <a:cs typeface="Helvetica Light"/>
                </a:rPr>
                <a:t> </a:t>
              </a:r>
              <a:r>
                <a:rPr lang="de-DE" sz="1800" dirty="0">
                  <a:latin typeface="Helvetica Light"/>
                  <a:cs typeface="Helvetica Light"/>
                </a:rPr>
                <a:t>Framesetter</a:t>
              </a:r>
              <a:endParaRPr lang="de-DE" sz="1800" dirty="0">
                <a:latin typeface="Helvetica Light"/>
                <a:cs typeface="Helvetica Light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09600" y="15163800"/>
              <a:ext cx="8610600" cy="2438400"/>
            </a:xfrm>
            <a:prstGeom prst="roundRect">
              <a:avLst/>
            </a:prstGeom>
            <a:solidFill>
              <a:srgbClr val="FF7D02">
                <a:alpha val="58000"/>
              </a:srgbClr>
            </a:solidFill>
            <a:ln>
              <a:solidFill>
                <a:srgbClr val="FF7D02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800" dirty="0">
                  <a:latin typeface="Helvetica Light"/>
                  <a:cs typeface="Helvetica Light"/>
                </a:rPr>
                <a:t>ENGLISH WORD ORDER:</a:t>
              </a:r>
            </a:p>
            <a:p>
              <a:pPr marL="281292" indent="-281292">
                <a:buFont typeface="Arial"/>
                <a:buChar char="•"/>
              </a:pPr>
              <a:r>
                <a:rPr lang="de-DE" sz="1800" dirty="0" err="1">
                  <a:latin typeface="Helvetica Light"/>
                  <a:cs typeface="Helvetica Light"/>
                </a:rPr>
                <a:t>strict</a:t>
              </a:r>
              <a:r>
                <a:rPr lang="de-DE" sz="1800" dirty="0">
                  <a:latin typeface="Helvetica Light"/>
                  <a:cs typeface="Helvetica Light"/>
                </a:rPr>
                <a:t> SVO</a:t>
              </a:r>
              <a:r>
                <a:rPr lang="tr-TR" sz="1800" dirty="0">
                  <a:latin typeface="Helvetica Light"/>
                  <a:cs typeface="Helvetica Light"/>
                </a:rPr>
                <a:t> </a:t>
              </a:r>
              <a:r>
                <a:rPr lang="tr-TR" sz="1800" dirty="0" err="1">
                  <a:latin typeface="Helvetica Light"/>
                  <a:cs typeface="Helvetica Light"/>
                </a:rPr>
                <a:t>language</a:t>
              </a:r>
              <a:endParaRPr lang="tr-TR" sz="1800" dirty="0">
                <a:latin typeface="Helvetica Light"/>
                <a:cs typeface="Helvetica Light"/>
              </a:endParaRPr>
            </a:p>
            <a:p>
              <a:pPr marL="281292" indent="-281292">
                <a:buFont typeface="Arial"/>
                <a:buChar char="•"/>
              </a:pPr>
              <a:r>
                <a:rPr lang="de-DE" sz="1800" dirty="0">
                  <a:latin typeface="Helvetica Light"/>
                  <a:cs typeface="Helvetica Light"/>
                </a:rPr>
                <a:t>Topic &gt; Verb</a:t>
              </a:r>
              <a:r>
                <a:rPr lang="tr-TR" sz="1800" dirty="0">
                  <a:latin typeface="Helvetica Light"/>
                  <a:cs typeface="Helvetica Light"/>
                </a:rPr>
                <a:t> &gt;</a:t>
              </a:r>
              <a:r>
                <a:rPr lang="de-DE" sz="1800" dirty="0">
                  <a:latin typeface="Helvetica Light"/>
                  <a:cs typeface="Helvetica Light"/>
                </a:rPr>
                <a:t> Framesetter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8897600" y="15163800"/>
              <a:ext cx="8610600" cy="2438400"/>
            </a:xfrm>
            <a:prstGeom prst="roundRect">
              <a:avLst/>
            </a:prstGeom>
            <a:solidFill>
              <a:srgbClr val="6FBB4B">
                <a:alpha val="61000"/>
              </a:srgbClr>
            </a:solidFill>
            <a:ln>
              <a:solidFill>
                <a:srgbClr val="6FBB4B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444352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TURKISH WORD ORDER:</a:t>
              </a:r>
            </a:p>
            <a:p>
              <a:pPr marL="281292" indent="-281292" defTabSz="444352" fontAlgn="auto">
                <a:spcBef>
                  <a:spcPct val="2000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SOV</a:t>
              </a:r>
              <a:r>
                <a:rPr lang="en-US" sz="1800" dirty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 </a:t>
              </a:r>
              <a:r>
                <a:rPr lang="en-US" sz="1800" dirty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language</a:t>
              </a:r>
            </a:p>
            <a:p>
              <a:pPr marL="281292" indent="-281292" defTabSz="444352" fontAlgn="auto">
                <a:spcBef>
                  <a:spcPct val="2000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Topic &gt; </a:t>
              </a:r>
              <a:r>
                <a:rPr lang="en-US" sz="1800" dirty="0" err="1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Framesetter</a:t>
              </a:r>
              <a:r>
                <a:rPr lang="en-US" sz="1800" dirty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 &gt; Verb</a:t>
              </a:r>
              <a:endParaRPr lang="tr-TR" sz="1800" dirty="0">
                <a:latin typeface="Helvetica Light"/>
                <a:cs typeface="Helvetica Light"/>
              </a:endParaRPr>
            </a:p>
          </p:txBody>
        </p:sp>
      </p:grpSp>
      <p:pic>
        <p:nvPicPr>
          <p:cNvPr id="3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645" y="113810"/>
            <a:ext cx="1130710" cy="123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775" y="1555407"/>
            <a:ext cx="1136767" cy="1150452"/>
          </a:xfrm>
          <a:prstGeom prst="rect">
            <a:avLst/>
          </a:prstGeom>
        </p:spPr>
      </p:pic>
      <p:pic>
        <p:nvPicPr>
          <p:cNvPr id="1537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162" y="834609"/>
            <a:ext cx="1732935" cy="106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58097" y="3072877"/>
            <a:ext cx="13089194" cy="3110546"/>
          </a:xfrm>
          <a:prstGeom prst="rect">
            <a:avLst/>
          </a:prstGeom>
        </p:spPr>
        <p:txBody>
          <a:bodyPr wrap="square" lIns="45007" tIns="22503" rIns="45007" bIns="22503">
            <a:spAutoFit/>
          </a:bodyPr>
          <a:lstStyle/>
          <a:p>
            <a:pPr marL="281292" indent="-281292">
              <a:buFont typeface="Arial"/>
              <a:buChar char="•"/>
            </a:pPr>
            <a:r>
              <a:rPr lang="en-GB" sz="2000" dirty="0">
                <a:latin typeface="Helvetica Light"/>
                <a:cs typeface="Helvetica Light"/>
              </a:rPr>
              <a:t>Many studies have shown language-independent preferences for the serialisation of thematic roles </a:t>
            </a:r>
            <a:r>
              <a:rPr lang="en-GB" sz="2000" dirty="0">
                <a:latin typeface="Helvetica Light"/>
                <a:cs typeface="Helvetica Light"/>
              </a:rPr>
              <a:t>(</a:t>
            </a:r>
            <a:r>
              <a:rPr lang="en-GB" sz="2000" dirty="0" err="1">
                <a:latin typeface="Helvetica Light"/>
                <a:cs typeface="Helvetica Light"/>
              </a:rPr>
              <a:t>Goldin</a:t>
            </a:r>
            <a:r>
              <a:rPr lang="en-GB" sz="2000" dirty="0">
                <a:latin typeface="Helvetica Light"/>
                <a:cs typeface="Helvetica Light"/>
              </a:rPr>
              <a:t>-Meadow et al</a:t>
            </a:r>
            <a:r>
              <a:rPr lang="en-GB" sz="2000" dirty="0">
                <a:latin typeface="Helvetica Light"/>
                <a:cs typeface="Helvetica Light"/>
              </a:rPr>
              <a:t>., 2008; </a:t>
            </a:r>
            <a:r>
              <a:rPr lang="en-GB" sz="2000" dirty="0" err="1">
                <a:latin typeface="Helvetica Light"/>
                <a:cs typeface="Helvetica Light"/>
              </a:rPr>
              <a:t>Futrell</a:t>
            </a:r>
            <a:r>
              <a:rPr lang="en-GB" sz="2000" dirty="0">
                <a:latin typeface="Helvetica Light"/>
                <a:cs typeface="Helvetica Light"/>
              </a:rPr>
              <a:t> et al., 2015</a:t>
            </a:r>
            <a:r>
              <a:rPr lang="en-GB" sz="2000" dirty="0">
                <a:latin typeface="Helvetica Light"/>
                <a:cs typeface="Helvetica Light"/>
              </a:rPr>
              <a:t>; Hall, Mayberry, &amp; </a:t>
            </a:r>
            <a:r>
              <a:rPr lang="en-GB" sz="2000" dirty="0" err="1">
                <a:latin typeface="Helvetica Light"/>
                <a:cs typeface="Helvetica Light"/>
              </a:rPr>
              <a:t>Ferreria</a:t>
            </a:r>
            <a:r>
              <a:rPr lang="en-GB" sz="2000" dirty="0">
                <a:latin typeface="Helvetica Light"/>
                <a:cs typeface="Helvetica Light"/>
              </a:rPr>
              <a:t>, 2013; Hall, Ferreira, </a:t>
            </a:r>
            <a:r>
              <a:rPr lang="en-GB" sz="2000" dirty="0">
                <a:latin typeface="Helvetica Light"/>
                <a:cs typeface="Helvetica Light"/>
              </a:rPr>
              <a:t>&amp; Mayberry</a:t>
            </a:r>
            <a:r>
              <a:rPr lang="en-GB" sz="2000" dirty="0">
                <a:latin typeface="Helvetica Light"/>
                <a:cs typeface="Helvetica Light"/>
              </a:rPr>
              <a:t>, 2014; </a:t>
            </a:r>
            <a:r>
              <a:rPr lang="en-GB" sz="2000" dirty="0" err="1">
                <a:latin typeface="Helvetica Light"/>
                <a:cs typeface="Helvetica Light"/>
              </a:rPr>
              <a:t>Langus</a:t>
            </a:r>
            <a:r>
              <a:rPr lang="en-GB" sz="2000" dirty="0">
                <a:latin typeface="Helvetica Light"/>
                <a:cs typeface="Helvetica Light"/>
              </a:rPr>
              <a:t> &amp; </a:t>
            </a:r>
            <a:r>
              <a:rPr lang="en-GB" sz="2000" dirty="0" err="1">
                <a:latin typeface="Helvetica Light"/>
                <a:cs typeface="Helvetica Light"/>
              </a:rPr>
              <a:t>Nespor</a:t>
            </a:r>
            <a:r>
              <a:rPr lang="en-GB" sz="2000" dirty="0">
                <a:latin typeface="Helvetica Light"/>
                <a:cs typeface="Helvetica Light"/>
              </a:rPr>
              <a:t>, </a:t>
            </a:r>
            <a:r>
              <a:rPr lang="en-GB" sz="2000" dirty="0">
                <a:latin typeface="Helvetica Light"/>
                <a:cs typeface="Helvetica Light"/>
              </a:rPr>
              <a:t>2010, et al.) </a:t>
            </a:r>
            <a:br>
              <a:rPr lang="en-GB" sz="2000" dirty="0">
                <a:latin typeface="Helvetica Light"/>
                <a:cs typeface="Helvetica Light"/>
              </a:rPr>
            </a:br>
            <a:r>
              <a:rPr lang="en-GB" sz="2000" b="1" dirty="0">
                <a:solidFill>
                  <a:schemeClr val="accent2"/>
                </a:solidFill>
                <a:latin typeface="Helvetica Light"/>
                <a:cs typeface="Helvetica Light"/>
                <a:sym typeface="Wingdings"/>
              </a:rPr>
              <a:t> </a:t>
            </a:r>
            <a:r>
              <a:rPr lang="en-GB" sz="2000" b="1" dirty="0">
                <a:solidFill>
                  <a:schemeClr val="accent2"/>
                </a:solidFill>
                <a:latin typeface="Helvetica Light"/>
                <a:cs typeface="Helvetica Light"/>
              </a:rPr>
              <a:t>Do such </a:t>
            </a:r>
            <a:r>
              <a:rPr lang="en-GB" sz="2000" b="1" dirty="0">
                <a:solidFill>
                  <a:schemeClr val="accent2"/>
                </a:solidFill>
                <a:latin typeface="Helvetica Light"/>
                <a:cs typeface="Helvetica Light"/>
              </a:rPr>
              <a:t>preferences extend to information </a:t>
            </a:r>
            <a:r>
              <a:rPr lang="en-GB" sz="2000" b="1" dirty="0">
                <a:solidFill>
                  <a:schemeClr val="accent2"/>
                </a:solidFill>
                <a:latin typeface="Helvetica Light"/>
                <a:cs typeface="Helvetica Light"/>
              </a:rPr>
              <a:t>structure?</a:t>
            </a:r>
            <a:br>
              <a:rPr lang="en-GB" sz="2000" b="1" dirty="0">
                <a:solidFill>
                  <a:schemeClr val="accent2"/>
                </a:solidFill>
                <a:latin typeface="Helvetica Light"/>
                <a:cs typeface="Helvetica Light"/>
              </a:rPr>
            </a:br>
            <a:r>
              <a:rPr lang="en-GB" sz="2000" dirty="0">
                <a:latin typeface="Helvetica Light"/>
                <a:cs typeface="Helvetica Light"/>
                <a:sym typeface="Wingdings"/>
              </a:rPr>
              <a:t></a:t>
            </a:r>
            <a:r>
              <a:rPr lang="en-GB" sz="2000" dirty="0">
                <a:latin typeface="Helvetica Light"/>
                <a:cs typeface="Helvetica Light"/>
              </a:rPr>
              <a:t> </a:t>
            </a:r>
            <a:r>
              <a:rPr lang="en-GB" sz="2000" dirty="0">
                <a:latin typeface="Helvetica Light"/>
                <a:cs typeface="Helvetica Light"/>
              </a:rPr>
              <a:t>relative order of </a:t>
            </a:r>
            <a:r>
              <a:rPr lang="en-GB" sz="2000" dirty="0" err="1">
                <a:latin typeface="Helvetica Light"/>
                <a:cs typeface="Helvetica Light"/>
              </a:rPr>
              <a:t>framesetters</a:t>
            </a:r>
            <a:r>
              <a:rPr lang="en-GB" sz="2000" dirty="0">
                <a:latin typeface="Helvetica Light"/>
                <a:cs typeface="Helvetica Light"/>
              </a:rPr>
              <a:t> and topics with respect to their predication. </a:t>
            </a:r>
            <a:endParaRPr lang="en-GB" sz="2000" dirty="0">
              <a:latin typeface="Helvetica Light"/>
              <a:cs typeface="Helvetica Light"/>
            </a:endParaRPr>
          </a:p>
          <a:p>
            <a:pPr marL="281292" indent="-281292">
              <a:buFont typeface="Arial"/>
              <a:buChar char="•"/>
            </a:pPr>
            <a:r>
              <a:rPr lang="en-GB" sz="2000" b="1" dirty="0">
                <a:latin typeface="Helvetica Light"/>
                <a:cs typeface="Helvetica Light"/>
              </a:rPr>
              <a:t>Background</a:t>
            </a:r>
            <a:r>
              <a:rPr lang="en-GB" sz="2000" dirty="0">
                <a:latin typeface="Helvetica Light"/>
                <a:cs typeface="Helvetica Light"/>
              </a:rPr>
              <a:t>: </a:t>
            </a:r>
            <a:br>
              <a:rPr lang="en-GB" sz="2000" dirty="0">
                <a:latin typeface="Helvetica Light"/>
                <a:cs typeface="Helvetica Light"/>
              </a:rPr>
            </a:br>
            <a:r>
              <a:rPr lang="en-GB" sz="2000" dirty="0">
                <a:latin typeface="Helvetica Light"/>
                <a:cs typeface="Helvetica Light"/>
              </a:rPr>
              <a:t>While </a:t>
            </a:r>
            <a:r>
              <a:rPr lang="en-GB" sz="2000" dirty="0">
                <a:latin typeface="Helvetica Light"/>
                <a:cs typeface="Helvetica Light"/>
              </a:rPr>
              <a:t>topics specify the entity under which a proposition is to be stored, </a:t>
            </a:r>
            <a:r>
              <a:rPr lang="en-GB" sz="2000" dirty="0" err="1">
                <a:latin typeface="Helvetica Light"/>
                <a:cs typeface="Helvetica Light"/>
              </a:rPr>
              <a:t>framesetters</a:t>
            </a:r>
            <a:r>
              <a:rPr lang="en-GB" sz="2000" dirty="0">
                <a:latin typeface="Helvetica Light"/>
                <a:cs typeface="Helvetica Light"/>
              </a:rPr>
              <a:t> provide specifications – typically time or place – restricting the domain in which the proposition is valid. </a:t>
            </a:r>
          </a:p>
          <a:p>
            <a:pPr marL="281292" indent="-281292">
              <a:buFont typeface="Arial"/>
              <a:buChar char="•"/>
            </a:pPr>
            <a:r>
              <a:rPr lang="en-GB" sz="2000" b="1" dirty="0">
                <a:latin typeface="Helvetica Light"/>
                <a:cs typeface="Helvetica Light"/>
              </a:rPr>
              <a:t>Prediction</a:t>
            </a:r>
            <a:r>
              <a:rPr lang="en-GB" sz="2000" dirty="0">
                <a:latin typeface="Helvetica Light"/>
                <a:cs typeface="Helvetica Light"/>
              </a:rPr>
              <a:t>: Topics and </a:t>
            </a:r>
            <a:r>
              <a:rPr lang="en-GB" sz="2000" dirty="0" err="1">
                <a:latin typeface="Helvetica Light"/>
                <a:cs typeface="Helvetica Light"/>
              </a:rPr>
              <a:t>Framesetters</a:t>
            </a:r>
            <a:r>
              <a:rPr lang="en-GB" sz="2000" dirty="0">
                <a:latin typeface="Helvetica Light"/>
                <a:cs typeface="Helvetica Light"/>
              </a:rPr>
              <a:t> will </a:t>
            </a:r>
            <a:r>
              <a:rPr lang="en-GB" sz="2000" dirty="0">
                <a:latin typeface="Helvetica Light"/>
                <a:cs typeface="Helvetica Light"/>
              </a:rPr>
              <a:t>be preferred in initial position, before the predication itself, regardless of language-specific word orders.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66" name="Rectangle 61"/>
          <p:cNvSpPr>
            <a:spLocks noChangeArrowheads="1"/>
          </p:cNvSpPr>
          <p:nvPr/>
        </p:nvSpPr>
        <p:spPr bwMode="auto">
          <a:xfrm>
            <a:off x="221226" y="13353735"/>
            <a:ext cx="3687097" cy="1517470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 lIns="44435" tIns="22217" rIns="44435" bIns="22217"/>
          <a:lstStyle/>
          <a:p>
            <a:pPr defTabSz="443817"/>
            <a:r>
              <a:rPr lang="en-US" sz="1800" dirty="0">
                <a:latin typeface="Helvetica Light" charset="0"/>
                <a:cs typeface="Helvetica Light" charset="0"/>
              </a:rPr>
              <a:t>ENGLISH</a:t>
            </a: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/>
                <a:cs typeface="Helvetica Light"/>
              </a:rPr>
              <a:t>ACT-OUT: </a:t>
            </a:r>
            <a:r>
              <a:rPr lang="en-US" sz="1800" dirty="0" err="1">
                <a:latin typeface="Helvetica Light"/>
                <a:cs typeface="Helvetica Light"/>
              </a:rPr>
              <a:t>Vmid</a:t>
            </a:r>
            <a:r>
              <a:rPr lang="en-US" sz="1800" dirty="0">
                <a:latin typeface="Helvetica Light"/>
                <a:cs typeface="Helvetica Light"/>
              </a:rPr>
              <a:t> &gt; </a:t>
            </a:r>
            <a:r>
              <a:rPr lang="en-US" sz="1800" dirty="0" err="1">
                <a:latin typeface="Helvetica Light"/>
                <a:cs typeface="Helvetica Light"/>
              </a:rPr>
              <a:t>Vlast</a:t>
            </a:r>
            <a:r>
              <a:rPr lang="en-US" sz="1800" dirty="0">
                <a:latin typeface="Helvetica Light"/>
                <a:cs typeface="Helvetica Light"/>
              </a:rPr>
              <a:t> &gt; </a:t>
            </a:r>
            <a:r>
              <a:rPr lang="en-US" sz="1800" dirty="0" err="1">
                <a:latin typeface="Helvetica Light"/>
                <a:cs typeface="Helvetica Light"/>
              </a:rPr>
              <a:t>Vfirst</a:t>
            </a:r>
            <a:endParaRPr lang="en-US" sz="1800" dirty="0">
              <a:latin typeface="Helvetica Light"/>
              <a:cs typeface="Helvetica Light"/>
            </a:endParaRP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/>
                <a:cs typeface="Helvetica Light"/>
              </a:rPr>
              <a:t>VERBAL: </a:t>
            </a:r>
            <a:r>
              <a:rPr lang="en-US" sz="1800" dirty="0" err="1">
                <a:latin typeface="Helvetica Light"/>
                <a:cs typeface="Helvetica Light"/>
              </a:rPr>
              <a:t>Vmid</a:t>
            </a:r>
            <a:r>
              <a:rPr lang="en-US" sz="1800" dirty="0">
                <a:latin typeface="Helvetica Light"/>
                <a:cs typeface="Helvetica Light"/>
              </a:rPr>
              <a:t> &gt; </a:t>
            </a:r>
            <a:r>
              <a:rPr lang="en-US" sz="1800" dirty="0" err="1">
                <a:latin typeface="Helvetica Light"/>
                <a:cs typeface="Helvetica Light"/>
              </a:rPr>
              <a:t>Vlast</a:t>
            </a:r>
            <a:endParaRPr lang="en-US" sz="1800" dirty="0">
              <a:latin typeface="Helvetica Light"/>
              <a:cs typeface="Helvetica Light"/>
            </a:endParaRP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/>
                <a:cs typeface="Helvetica Light"/>
              </a:rPr>
              <a:t>comparing the two tasks: </a:t>
            </a:r>
            <a:br>
              <a:rPr lang="en-US" sz="1800" dirty="0">
                <a:latin typeface="Helvetica Light"/>
                <a:cs typeface="Helvetica Light"/>
              </a:rPr>
            </a:br>
            <a:r>
              <a:rPr lang="en-US" sz="1800" b="1" dirty="0" err="1">
                <a:latin typeface="Helvetica Light"/>
                <a:cs typeface="Helvetica Light"/>
              </a:rPr>
              <a:t>χ</a:t>
            </a:r>
            <a:r>
              <a:rPr lang="en-GB" sz="1800" baseline="30000" dirty="0">
                <a:latin typeface="Helvetica Light"/>
                <a:cs typeface="Helvetica Light"/>
              </a:rPr>
              <a:t>2</a:t>
            </a:r>
            <a:r>
              <a:rPr lang="en-GB" sz="1800" dirty="0">
                <a:latin typeface="Helvetica Light"/>
                <a:cs typeface="Helvetica Light"/>
              </a:rPr>
              <a:t>= 24.8, </a:t>
            </a:r>
            <a:r>
              <a:rPr lang="en-GB" sz="1800" dirty="0" err="1">
                <a:latin typeface="Helvetica Light"/>
                <a:cs typeface="Helvetica Light"/>
              </a:rPr>
              <a:t>df</a:t>
            </a:r>
            <a:r>
              <a:rPr lang="en-GB" sz="1800" dirty="0">
                <a:latin typeface="Helvetica Light"/>
                <a:cs typeface="Helvetica Light"/>
              </a:rPr>
              <a:t> = 2, </a:t>
            </a:r>
            <a:r>
              <a:rPr lang="en-GB" sz="1800" i="1" dirty="0">
                <a:latin typeface="Helvetica Light"/>
                <a:cs typeface="Helvetica Light"/>
              </a:rPr>
              <a:t>p </a:t>
            </a:r>
            <a:r>
              <a:rPr lang="en-GB" sz="1800" dirty="0">
                <a:latin typeface="Helvetica Light"/>
                <a:cs typeface="Helvetica Light"/>
              </a:rPr>
              <a:t>&lt; .0001</a:t>
            </a:r>
            <a:r>
              <a:rPr lang="en-US" sz="1800" dirty="0">
                <a:latin typeface="Helvetica Light"/>
                <a:cs typeface="Helvetica Light"/>
              </a:rPr>
              <a:t> </a:t>
            </a:r>
            <a:endParaRPr lang="en-US" sz="1800" b="1" dirty="0">
              <a:latin typeface="Helvetica Light"/>
              <a:cs typeface="Helvetica Light"/>
            </a:endParaRPr>
          </a:p>
          <a:p>
            <a:pPr defTabSz="443817"/>
            <a:endParaRPr lang="en-US" sz="1800" b="1" dirty="0">
              <a:latin typeface="Helvetica Light" charset="0"/>
              <a:cs typeface="Helvetica Light" charset="0"/>
            </a:endParaRPr>
          </a:p>
        </p:txBody>
      </p:sp>
      <p:sp>
        <p:nvSpPr>
          <p:cNvPr id="67" name="Round Same Side Corner Rectangle 2"/>
          <p:cNvSpPr>
            <a:spLocks/>
          </p:cNvSpPr>
          <p:nvPr/>
        </p:nvSpPr>
        <p:spPr bwMode="auto">
          <a:xfrm>
            <a:off x="147484" y="12253569"/>
            <a:ext cx="13384161" cy="379367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solidFill>
            <a:srgbClr val="9BBB59"/>
          </a:solidFill>
          <a:ln w="9525">
            <a:solidFill>
              <a:srgbClr val="4F6228"/>
            </a:solidFill>
            <a:miter lim="800000"/>
            <a:headEnd/>
            <a:tailEnd/>
          </a:ln>
          <a:effectLst/>
        </p:spPr>
        <p:txBody>
          <a:bodyPr lIns="44435" tIns="22217" rIns="44435" bIns="22217" anchor="ctr"/>
          <a:lstStyle/>
          <a:p>
            <a:pPr algn="ctr" defTabSz="1585370">
              <a:defRPr/>
            </a:pPr>
            <a:r>
              <a:rPr lang="en-US" sz="2100" dirty="0">
                <a:latin typeface="Helvetica Light"/>
                <a:ea typeface="+mn-ea"/>
                <a:cs typeface="Helvetica Light"/>
              </a:rPr>
              <a:t>RESULTS</a:t>
            </a:r>
            <a:endParaRPr lang="en-US" sz="2100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71" name="Rectangle 61"/>
          <p:cNvSpPr>
            <a:spLocks noChangeArrowheads="1"/>
          </p:cNvSpPr>
          <p:nvPr/>
        </p:nvSpPr>
        <p:spPr bwMode="auto">
          <a:xfrm>
            <a:off x="221226" y="14947078"/>
            <a:ext cx="3687097" cy="1517470"/>
          </a:xfrm>
          <a:prstGeom prst="rect">
            <a:avLst/>
          </a:prstGeom>
          <a:solidFill>
            <a:srgbClr val="FFFFFF"/>
          </a:solidFill>
          <a:ln w="9525">
            <a:solidFill>
              <a:srgbClr val="FFDF03"/>
            </a:solidFill>
            <a:miter lim="800000"/>
            <a:headEnd/>
            <a:tailEnd/>
          </a:ln>
          <a:effectLst/>
        </p:spPr>
        <p:txBody>
          <a:bodyPr lIns="44435" tIns="22217" rIns="44435" bIns="22217"/>
          <a:lstStyle/>
          <a:p>
            <a:pPr defTabSz="443817"/>
            <a:r>
              <a:rPr lang="en-US" sz="1800" dirty="0">
                <a:latin typeface="Helvetica Light" charset="0"/>
                <a:cs typeface="Helvetica Light" charset="0"/>
              </a:rPr>
              <a:t>GERMAN</a:t>
            </a: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/>
                <a:cs typeface="Helvetica Light"/>
              </a:rPr>
              <a:t>ACT-OUT: </a:t>
            </a:r>
            <a:r>
              <a:rPr lang="en-US" sz="1800" dirty="0" err="1">
                <a:latin typeface="Helvetica Light"/>
                <a:cs typeface="Helvetica Light"/>
              </a:rPr>
              <a:t>Vlast</a:t>
            </a:r>
            <a:r>
              <a:rPr lang="en-US" sz="1800" dirty="0">
                <a:latin typeface="Helvetica Light"/>
                <a:cs typeface="Helvetica Light"/>
              </a:rPr>
              <a:t> &gt; </a:t>
            </a:r>
            <a:r>
              <a:rPr lang="en-US" sz="1800" dirty="0" err="1">
                <a:latin typeface="Helvetica Light"/>
                <a:cs typeface="Helvetica Light"/>
              </a:rPr>
              <a:t>Vmid</a:t>
            </a:r>
            <a:r>
              <a:rPr lang="en-US" sz="1800" dirty="0">
                <a:latin typeface="Helvetica Light"/>
                <a:cs typeface="Helvetica Light"/>
              </a:rPr>
              <a:t> &gt; </a:t>
            </a:r>
            <a:r>
              <a:rPr lang="en-US" sz="1800" dirty="0" err="1">
                <a:latin typeface="Helvetica Light"/>
                <a:cs typeface="Helvetica Light"/>
              </a:rPr>
              <a:t>Vfirst</a:t>
            </a:r>
            <a:endParaRPr lang="en-US" sz="1800" dirty="0">
              <a:latin typeface="Helvetica Light"/>
              <a:cs typeface="Helvetica Light"/>
            </a:endParaRP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/>
                <a:cs typeface="Helvetica Light"/>
              </a:rPr>
              <a:t>VERBAL: 100% </a:t>
            </a:r>
            <a:r>
              <a:rPr lang="en-US" sz="1800" dirty="0" err="1">
                <a:latin typeface="Helvetica Light"/>
                <a:cs typeface="Helvetica Light"/>
              </a:rPr>
              <a:t>Vmid</a:t>
            </a:r>
            <a:endParaRPr lang="en-US" sz="1800" dirty="0">
              <a:latin typeface="Helvetica Light"/>
              <a:cs typeface="Helvetica Light"/>
            </a:endParaRP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/>
                <a:cs typeface="Helvetica Light"/>
              </a:rPr>
              <a:t>comparing the two tasks: </a:t>
            </a:r>
            <a:br>
              <a:rPr lang="en-US" sz="1800" dirty="0">
                <a:latin typeface="Helvetica Light"/>
                <a:cs typeface="Helvetica Light"/>
              </a:rPr>
            </a:br>
            <a:r>
              <a:rPr lang="en-US" sz="1800" b="1" dirty="0" err="1">
                <a:latin typeface="Helvetica Light"/>
                <a:cs typeface="Helvetica Light"/>
              </a:rPr>
              <a:t>χ</a:t>
            </a:r>
            <a:r>
              <a:rPr lang="en-GB" sz="1800" baseline="30000" dirty="0">
                <a:latin typeface="Helvetica Light"/>
                <a:cs typeface="Helvetica Light"/>
              </a:rPr>
              <a:t>2</a:t>
            </a:r>
            <a:r>
              <a:rPr lang="en-GB" sz="1800" dirty="0">
                <a:latin typeface="Helvetica Light"/>
                <a:cs typeface="Helvetica Light"/>
              </a:rPr>
              <a:t>= </a:t>
            </a:r>
            <a:r>
              <a:rPr lang="en-GB" sz="1800" dirty="0">
                <a:latin typeface="Helvetica Light"/>
                <a:cs typeface="Helvetica Light"/>
              </a:rPr>
              <a:t>508.7, </a:t>
            </a:r>
            <a:r>
              <a:rPr lang="en-GB" sz="1800" dirty="0" err="1">
                <a:latin typeface="Helvetica Light"/>
                <a:cs typeface="Helvetica Light"/>
              </a:rPr>
              <a:t>df</a:t>
            </a:r>
            <a:r>
              <a:rPr lang="en-GB" sz="1800" dirty="0">
                <a:latin typeface="Helvetica Light"/>
                <a:cs typeface="Helvetica Light"/>
              </a:rPr>
              <a:t> = 2, </a:t>
            </a:r>
            <a:r>
              <a:rPr lang="en-GB" sz="1800" i="1" dirty="0">
                <a:latin typeface="Helvetica Light"/>
                <a:cs typeface="Helvetica Light"/>
              </a:rPr>
              <a:t>p </a:t>
            </a:r>
            <a:r>
              <a:rPr lang="en-GB" sz="1800" dirty="0">
                <a:latin typeface="Helvetica Light"/>
                <a:cs typeface="Helvetica Light"/>
              </a:rPr>
              <a:t>&lt; .0001</a:t>
            </a:r>
            <a:r>
              <a:rPr lang="en-US" sz="1800" dirty="0">
                <a:latin typeface="Helvetica Light"/>
                <a:cs typeface="Helvetica Light"/>
              </a:rPr>
              <a:t> </a:t>
            </a:r>
            <a:endParaRPr lang="en-US" sz="1800" b="1" dirty="0">
              <a:latin typeface="Helvetica Light"/>
              <a:cs typeface="Helvetica Light"/>
            </a:endParaRPr>
          </a:p>
        </p:txBody>
      </p:sp>
      <p:sp>
        <p:nvSpPr>
          <p:cNvPr id="72" name="Rectangle 61"/>
          <p:cNvSpPr>
            <a:spLocks noChangeArrowheads="1"/>
          </p:cNvSpPr>
          <p:nvPr/>
        </p:nvSpPr>
        <p:spPr bwMode="auto">
          <a:xfrm>
            <a:off x="221226" y="16540421"/>
            <a:ext cx="3687097" cy="1517470"/>
          </a:xfrm>
          <a:prstGeom prst="rect">
            <a:avLst/>
          </a:prstGeom>
          <a:solidFill>
            <a:srgbClr val="FFFFFF"/>
          </a:solidFill>
          <a:ln w="9525">
            <a:solidFill>
              <a:srgbClr val="6FBB4B"/>
            </a:solidFill>
            <a:miter lim="800000"/>
            <a:headEnd/>
            <a:tailEnd/>
          </a:ln>
          <a:effectLst/>
        </p:spPr>
        <p:txBody>
          <a:bodyPr lIns="44435" tIns="22217" rIns="44435" bIns="22217"/>
          <a:lstStyle/>
          <a:p>
            <a:pPr defTabSz="443817"/>
            <a:r>
              <a:rPr lang="en-US" sz="1800" dirty="0">
                <a:latin typeface="Helvetica Light" charset="0"/>
                <a:cs typeface="Helvetica Light" charset="0"/>
              </a:rPr>
              <a:t>TURKISH</a:t>
            </a: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/>
                <a:cs typeface="Helvetica Light"/>
              </a:rPr>
              <a:t>ACT-OUT: </a:t>
            </a:r>
            <a:r>
              <a:rPr lang="en-US" sz="1800" dirty="0" err="1">
                <a:latin typeface="Helvetica Light"/>
                <a:cs typeface="Helvetica Light"/>
              </a:rPr>
              <a:t>Vlast</a:t>
            </a:r>
            <a:r>
              <a:rPr lang="en-US" sz="1800" dirty="0">
                <a:latin typeface="Helvetica Light"/>
                <a:cs typeface="Helvetica Light"/>
              </a:rPr>
              <a:t> &gt; </a:t>
            </a:r>
            <a:r>
              <a:rPr lang="en-US" sz="1800" dirty="0" err="1">
                <a:latin typeface="Helvetica Light"/>
                <a:cs typeface="Helvetica Light"/>
              </a:rPr>
              <a:t>Vmid</a:t>
            </a:r>
            <a:r>
              <a:rPr lang="en-US" sz="1800" dirty="0">
                <a:latin typeface="Helvetica Light"/>
                <a:cs typeface="Helvetica Light"/>
              </a:rPr>
              <a:t> &gt; </a:t>
            </a:r>
            <a:r>
              <a:rPr lang="en-US" sz="1800" dirty="0" err="1">
                <a:latin typeface="Helvetica Light"/>
                <a:cs typeface="Helvetica Light"/>
              </a:rPr>
              <a:t>Vfirst</a:t>
            </a:r>
            <a:endParaRPr lang="en-US" sz="1800" dirty="0">
              <a:latin typeface="Helvetica Light"/>
              <a:cs typeface="Helvetica Light"/>
            </a:endParaRP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/>
                <a:cs typeface="Helvetica Light"/>
              </a:rPr>
              <a:t>VERBAL: </a:t>
            </a:r>
            <a:r>
              <a:rPr lang="en-US" sz="1800" dirty="0" err="1">
                <a:latin typeface="Helvetica Light"/>
                <a:cs typeface="Helvetica Light"/>
              </a:rPr>
              <a:t>Vlast</a:t>
            </a:r>
            <a:r>
              <a:rPr lang="en-US" sz="1800" dirty="0">
                <a:latin typeface="Helvetica Light"/>
                <a:cs typeface="Helvetica Light"/>
              </a:rPr>
              <a:t> &gt; </a:t>
            </a:r>
            <a:r>
              <a:rPr lang="en-US" sz="1800" dirty="0" err="1">
                <a:latin typeface="Helvetica Light"/>
                <a:cs typeface="Helvetica Light"/>
              </a:rPr>
              <a:t>Vmid</a:t>
            </a:r>
            <a:endParaRPr lang="en-US" sz="1800" dirty="0">
              <a:latin typeface="Helvetica Light"/>
              <a:cs typeface="Helvetica Light"/>
            </a:endParaRP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/>
                <a:cs typeface="Helvetica Light"/>
              </a:rPr>
              <a:t>comparing the two tasks: </a:t>
            </a:r>
            <a:br>
              <a:rPr lang="en-US" sz="1800" dirty="0">
                <a:latin typeface="Helvetica Light"/>
                <a:cs typeface="Helvetica Light"/>
              </a:rPr>
            </a:br>
            <a:r>
              <a:rPr lang="en-US" sz="1800" b="1" dirty="0" err="1">
                <a:latin typeface="Helvetica Light"/>
                <a:cs typeface="Helvetica Light"/>
              </a:rPr>
              <a:t>χ</a:t>
            </a:r>
            <a:r>
              <a:rPr lang="en-GB" sz="1800" baseline="30000" dirty="0">
                <a:latin typeface="Helvetica Light"/>
                <a:cs typeface="Helvetica Light"/>
              </a:rPr>
              <a:t>2</a:t>
            </a:r>
            <a:r>
              <a:rPr lang="en-GB" sz="1800" dirty="0">
                <a:latin typeface="Helvetica Light"/>
                <a:cs typeface="Helvetica Light"/>
              </a:rPr>
              <a:t>= </a:t>
            </a:r>
            <a:r>
              <a:rPr lang="en-GB" sz="1800" dirty="0">
                <a:latin typeface="Helvetica Light"/>
                <a:cs typeface="Helvetica Light"/>
              </a:rPr>
              <a:t>65.3, </a:t>
            </a:r>
            <a:r>
              <a:rPr lang="en-GB" sz="1800" dirty="0" err="1">
                <a:latin typeface="Helvetica Light"/>
                <a:cs typeface="Helvetica Light"/>
              </a:rPr>
              <a:t>df</a:t>
            </a:r>
            <a:r>
              <a:rPr lang="en-GB" sz="1800" dirty="0">
                <a:latin typeface="Helvetica Light"/>
                <a:cs typeface="Helvetica Light"/>
              </a:rPr>
              <a:t> = 2, </a:t>
            </a:r>
            <a:r>
              <a:rPr lang="en-GB" sz="1800" i="1" dirty="0">
                <a:latin typeface="Helvetica Light"/>
                <a:cs typeface="Helvetica Light"/>
              </a:rPr>
              <a:t>p </a:t>
            </a:r>
            <a:r>
              <a:rPr lang="en-GB" sz="1800" dirty="0">
                <a:latin typeface="Helvetica Light"/>
                <a:cs typeface="Helvetica Light"/>
              </a:rPr>
              <a:t>&lt; .0001</a:t>
            </a:r>
            <a:r>
              <a:rPr lang="en-US" sz="1800" dirty="0">
                <a:latin typeface="Helvetica Light"/>
                <a:cs typeface="Helvetica Light"/>
              </a:rPr>
              <a:t> </a:t>
            </a:r>
            <a:endParaRPr lang="en-US" sz="1800" b="1" dirty="0">
              <a:latin typeface="Helvetica Light"/>
              <a:cs typeface="Helvetica Light"/>
            </a:endParaRPr>
          </a:p>
          <a:p>
            <a:pPr defTabSz="443817"/>
            <a:endParaRPr lang="en-US" sz="1800" b="1" dirty="0">
              <a:latin typeface="Helvetica Light" charset="0"/>
              <a:cs typeface="Helvetica Light" charset="0"/>
            </a:endParaRPr>
          </a:p>
        </p:txBody>
      </p:sp>
      <p:sp>
        <p:nvSpPr>
          <p:cNvPr id="73" name="Round Same Side Corner Rectangle 2"/>
          <p:cNvSpPr>
            <a:spLocks/>
          </p:cNvSpPr>
          <p:nvPr/>
        </p:nvSpPr>
        <p:spPr bwMode="auto">
          <a:xfrm>
            <a:off x="147484" y="12784684"/>
            <a:ext cx="3834581" cy="379367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solidFill>
            <a:srgbClr val="9BBB59"/>
          </a:solidFill>
          <a:ln w="9525">
            <a:solidFill>
              <a:srgbClr val="4F6228"/>
            </a:solidFill>
            <a:miter lim="800000"/>
            <a:headEnd/>
            <a:tailEnd/>
          </a:ln>
          <a:effectLst/>
        </p:spPr>
        <p:txBody>
          <a:bodyPr lIns="44435" tIns="22217" rIns="44435" bIns="22217" anchor="ctr"/>
          <a:lstStyle/>
          <a:p>
            <a:pPr algn="ctr" defTabSz="1585370">
              <a:defRPr/>
            </a:pPr>
            <a:r>
              <a:rPr lang="en-US" sz="2100" dirty="0">
                <a:latin typeface="Helvetica Light"/>
                <a:ea typeface="+mn-ea"/>
                <a:cs typeface="Helvetica Light"/>
              </a:rPr>
              <a:t>RESULTS PER GROUP</a:t>
            </a:r>
            <a:endParaRPr lang="en-US" sz="2100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77" name="Round Same Side Corner Rectangle 2"/>
          <p:cNvSpPr>
            <a:spLocks/>
          </p:cNvSpPr>
          <p:nvPr/>
        </p:nvSpPr>
        <p:spPr bwMode="auto">
          <a:xfrm>
            <a:off x="9697064" y="12784684"/>
            <a:ext cx="3834581" cy="379367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solidFill>
            <a:srgbClr val="9BBB59"/>
          </a:solidFill>
          <a:ln w="9525">
            <a:solidFill>
              <a:srgbClr val="4F6228"/>
            </a:solidFill>
            <a:miter lim="800000"/>
            <a:headEnd/>
            <a:tailEnd/>
          </a:ln>
          <a:effectLst/>
        </p:spPr>
        <p:txBody>
          <a:bodyPr lIns="44435" tIns="22217" rIns="44435" bIns="22217" anchor="ctr"/>
          <a:lstStyle/>
          <a:p>
            <a:pPr algn="ctr" defTabSz="1585370">
              <a:defRPr/>
            </a:pPr>
            <a:r>
              <a:rPr lang="en-US" sz="2100" dirty="0">
                <a:latin typeface="Helvetica Light"/>
                <a:ea typeface="+mn-ea"/>
                <a:cs typeface="Helvetica Light"/>
              </a:rPr>
              <a:t>COMPARING LANGUAGES</a:t>
            </a:r>
            <a:endParaRPr lang="en-US" sz="2100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577645" y="5690512"/>
            <a:ext cx="90893" cy="537888"/>
          </a:xfrm>
          <a:prstGeom prst="rect">
            <a:avLst/>
          </a:prstGeom>
          <a:noFill/>
        </p:spPr>
        <p:txBody>
          <a:bodyPr wrap="none" lIns="45007" tIns="22503" rIns="45007" bIns="22503" rtlCol="0">
            <a:spAutoFit/>
          </a:bodyPr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84355" y="18854563"/>
            <a:ext cx="13273548" cy="1884715"/>
          </a:xfrm>
          <a:prstGeom prst="rect">
            <a:avLst/>
          </a:prstGeom>
        </p:spPr>
        <p:txBody>
          <a:bodyPr wrap="square" lIns="45007" tIns="22503" rIns="45007" bIns="22503">
            <a:spAutoFit/>
          </a:bodyPr>
          <a:lstStyle/>
          <a:p>
            <a:pPr marL="281292" indent="-281292">
              <a:buFont typeface="Arial"/>
              <a:buChar char="•"/>
            </a:pPr>
            <a:r>
              <a:rPr lang="en-GB" sz="2000" dirty="0">
                <a:latin typeface="Helvetica Light"/>
                <a:cs typeface="Helvetica Light"/>
              </a:rPr>
              <a:t>verbal </a:t>
            </a:r>
            <a:r>
              <a:rPr lang="en-GB" sz="2000" dirty="0">
                <a:latin typeface="Helvetica Light"/>
                <a:cs typeface="Helvetica Light"/>
              </a:rPr>
              <a:t>descriptions followed different language-specific word orders. </a:t>
            </a:r>
            <a:endParaRPr lang="en-GB" sz="2000" dirty="0">
              <a:latin typeface="Helvetica Light"/>
              <a:cs typeface="Helvetica Light"/>
            </a:endParaRPr>
          </a:p>
          <a:p>
            <a:pPr marL="281292" indent="-281292">
              <a:buFont typeface="Arial"/>
              <a:buChar char="•"/>
            </a:pPr>
            <a:r>
              <a:rPr lang="en-GB" sz="2000" dirty="0">
                <a:latin typeface="Helvetica Light"/>
                <a:cs typeface="Helvetica Light"/>
              </a:rPr>
              <a:t>in </a:t>
            </a:r>
            <a:r>
              <a:rPr lang="en-GB" sz="2000" dirty="0">
                <a:latin typeface="Helvetica Light"/>
                <a:cs typeface="Helvetica Light"/>
              </a:rPr>
              <a:t>the extra-grammatical task, in addition to language-specific effects, we found a strong overarching pattern where speakers placed </a:t>
            </a:r>
            <a:r>
              <a:rPr lang="en-GB" sz="2000" dirty="0" err="1">
                <a:latin typeface="Helvetica Light"/>
                <a:cs typeface="Helvetica Light"/>
              </a:rPr>
              <a:t>framesetters</a:t>
            </a:r>
            <a:r>
              <a:rPr lang="en-GB" sz="2000" dirty="0">
                <a:latin typeface="Helvetica Light"/>
                <a:cs typeface="Helvetica Light"/>
              </a:rPr>
              <a:t> and topics before the </a:t>
            </a:r>
            <a:r>
              <a:rPr lang="en-GB" sz="2000" dirty="0">
                <a:latin typeface="Helvetica Light"/>
                <a:cs typeface="Helvetica Light"/>
              </a:rPr>
              <a:t>verb </a:t>
            </a:r>
            <a:br>
              <a:rPr lang="en-GB" sz="2000" dirty="0">
                <a:latin typeface="Helvetica Light"/>
                <a:cs typeface="Helvetica Light"/>
              </a:rPr>
            </a:br>
            <a:r>
              <a:rPr lang="en-GB" sz="2000" b="1" dirty="0">
                <a:solidFill>
                  <a:schemeClr val="accent2"/>
                </a:solidFill>
                <a:latin typeface="Helvetica Light"/>
                <a:cs typeface="Helvetica Light"/>
                <a:sym typeface="Wingdings"/>
              </a:rPr>
              <a:t></a:t>
            </a:r>
            <a:r>
              <a:rPr lang="en-GB" sz="2000" b="1" dirty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GB" sz="2000" b="1" dirty="0">
                <a:solidFill>
                  <a:schemeClr val="accent2"/>
                </a:solidFill>
                <a:latin typeface="Helvetica Light"/>
                <a:cs typeface="Helvetica Light"/>
              </a:rPr>
              <a:t>information-structural preferences </a:t>
            </a:r>
            <a:r>
              <a:rPr lang="en-GB" sz="2000" b="1" dirty="0">
                <a:solidFill>
                  <a:schemeClr val="accent2"/>
                </a:solidFill>
                <a:latin typeface="Helvetica Light"/>
                <a:cs typeface="Helvetica Light"/>
              </a:rPr>
              <a:t>can </a:t>
            </a:r>
            <a:r>
              <a:rPr lang="en-GB" sz="2000" b="1" dirty="0">
                <a:solidFill>
                  <a:schemeClr val="accent2"/>
                </a:solidFill>
                <a:latin typeface="Helvetica Light"/>
                <a:cs typeface="Helvetica Light"/>
              </a:rPr>
              <a:t>violate language-specific </a:t>
            </a:r>
            <a:r>
              <a:rPr lang="en-GB" sz="2000" b="1" dirty="0">
                <a:solidFill>
                  <a:schemeClr val="accent2"/>
                </a:solidFill>
                <a:latin typeface="Helvetica Light"/>
                <a:cs typeface="Helvetica Light"/>
              </a:rPr>
              <a:t>restrictions</a:t>
            </a:r>
          </a:p>
          <a:p>
            <a:pPr marL="281292" indent="-281292">
              <a:buFont typeface="Arial"/>
              <a:buChar char="•"/>
            </a:pPr>
            <a:r>
              <a:rPr lang="en-GB" sz="2000" dirty="0">
                <a:latin typeface="Helvetica Light"/>
                <a:cs typeface="Helvetica Light"/>
              </a:rPr>
              <a:t>findings </a:t>
            </a:r>
            <a:r>
              <a:rPr lang="en-GB" sz="2000" dirty="0">
                <a:latin typeface="Helvetica Light"/>
                <a:cs typeface="Helvetica Light"/>
              </a:rPr>
              <a:t>point to information-structural patterns that are independent of, and interacting </a:t>
            </a:r>
            <a:r>
              <a:rPr lang="en-GB" sz="2000" dirty="0">
                <a:latin typeface="Helvetica Light"/>
                <a:cs typeface="Helvetica Light"/>
              </a:rPr>
              <a:t>with, </a:t>
            </a:r>
            <a:r>
              <a:rPr lang="en-GB" sz="2000" dirty="0">
                <a:latin typeface="Helvetica Light"/>
                <a:cs typeface="Helvetica Light"/>
              </a:rPr>
              <a:t>language-specific grammatical constraints.</a:t>
            </a:r>
            <a:endParaRPr lang="en-US" sz="2000" dirty="0">
              <a:latin typeface="Helvetica Light"/>
              <a:cs typeface="Helvetica Light"/>
            </a:endParaRPr>
          </a:p>
        </p:txBody>
      </p:sp>
      <p:pic>
        <p:nvPicPr>
          <p:cNvPr id="52" name="Grafik 291" descr="C:\Users\Prof. Dr. Wiese\Documents\!!Kopien\Stimuli_tuerkisch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0774036"/>
            <a:ext cx="2318036" cy="125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VerbalOrder_Language_Verbs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29" y="15629939"/>
            <a:ext cx="5014452" cy="2579699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 cmpd="sng">
            <a:solidFill>
              <a:srgbClr val="C0504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7" name="Group 26"/>
          <p:cNvGrpSpPr/>
          <p:nvPr/>
        </p:nvGrpSpPr>
        <p:grpSpPr>
          <a:xfrm>
            <a:off x="147484" y="13239924"/>
            <a:ext cx="4387645" cy="4969714"/>
            <a:chOff x="304800" y="26593800"/>
            <a:chExt cx="9067800" cy="9982200"/>
          </a:xfrm>
        </p:grpSpPr>
        <p:cxnSp>
          <p:nvCxnSpPr>
            <p:cNvPr id="12" name="Straight Arrow Connector 11"/>
            <p:cNvCxnSpPr>
              <a:stCxn id="24" idx="3"/>
              <a:endCxn id="9" idx="1"/>
            </p:cNvCxnSpPr>
            <p:nvPr/>
          </p:nvCxnSpPr>
          <p:spPr>
            <a:xfrm flipV="1">
              <a:off x="8305800" y="28575000"/>
              <a:ext cx="1066800" cy="3009900"/>
            </a:xfrm>
            <a:prstGeom prst="straightConnector1">
              <a:avLst/>
            </a:prstGeom>
            <a:ln w="76200" cmpd="sng">
              <a:solidFill>
                <a:srgbClr val="C0504D"/>
              </a:solidFill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304800" y="26593800"/>
              <a:ext cx="8001000" cy="9982200"/>
            </a:xfrm>
            <a:prstGeom prst="rect">
              <a:avLst/>
            </a:prstGeom>
            <a:noFill/>
            <a:ln w="762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9" name="Straight Arrow Connector 78"/>
          <p:cNvCxnSpPr>
            <a:stCxn id="6" idx="1"/>
            <a:endCxn id="24" idx="3"/>
          </p:cNvCxnSpPr>
          <p:nvPr/>
        </p:nvCxnSpPr>
        <p:spPr>
          <a:xfrm flipH="1" flipV="1">
            <a:off x="4018935" y="15724781"/>
            <a:ext cx="516194" cy="1195008"/>
          </a:xfrm>
          <a:prstGeom prst="straightConnector1">
            <a:avLst/>
          </a:prstGeom>
          <a:ln w="76200" cmpd="sng">
            <a:solidFill>
              <a:srgbClr val="C0504D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61"/>
          <p:cNvSpPr>
            <a:spLocks noChangeArrowheads="1"/>
          </p:cNvSpPr>
          <p:nvPr/>
        </p:nvSpPr>
        <p:spPr bwMode="auto">
          <a:xfrm>
            <a:off x="9697064" y="16464548"/>
            <a:ext cx="3834581" cy="1783027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lIns="44435" tIns="22217" rIns="44435" bIns="22217"/>
          <a:lstStyle/>
          <a:p>
            <a:pPr defTabSz="443817"/>
            <a:r>
              <a:rPr lang="en-US" sz="1800" dirty="0">
                <a:latin typeface="Helvetica Light" charset="0"/>
                <a:cs typeface="Helvetica Light" charset="0"/>
              </a:rPr>
              <a:t>VERBAL TASK:</a:t>
            </a: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 charset="0"/>
                <a:cs typeface="Helvetica Light" charset="0"/>
              </a:rPr>
              <a:t>significant differences </a:t>
            </a:r>
            <a:r>
              <a:rPr lang="en-US" sz="1800" dirty="0">
                <a:latin typeface="Helvetica Light" charset="0"/>
                <a:cs typeface="Helvetica Light" charset="0"/>
              </a:rPr>
              <a:t>between languages:</a:t>
            </a:r>
            <a:br>
              <a:rPr lang="en-US" sz="1800" dirty="0">
                <a:latin typeface="Helvetica Light" charset="0"/>
                <a:cs typeface="Helvetica Light" charset="0"/>
              </a:rPr>
            </a:br>
            <a:r>
              <a:rPr lang="en-US" sz="1800" b="1" dirty="0" err="1">
                <a:latin typeface="Helvetica Light"/>
                <a:cs typeface="Helvetica Light"/>
              </a:rPr>
              <a:t>χ</a:t>
            </a:r>
            <a:r>
              <a:rPr lang="en-GB" sz="1800" baseline="30000" dirty="0">
                <a:latin typeface="Helvetica Light"/>
                <a:cs typeface="Helvetica Light"/>
              </a:rPr>
              <a:t>2 </a:t>
            </a:r>
            <a:r>
              <a:rPr lang="en-US" sz="1800" dirty="0">
                <a:latin typeface="Helvetica Light" charset="0"/>
                <a:cs typeface="Helvetica Light" charset="0"/>
              </a:rPr>
              <a:t>= 1236.5, </a:t>
            </a:r>
            <a:r>
              <a:rPr lang="en-US" sz="1800" dirty="0" err="1">
                <a:latin typeface="Helvetica Light" charset="0"/>
                <a:cs typeface="Helvetica Light" charset="0"/>
              </a:rPr>
              <a:t>df</a:t>
            </a:r>
            <a:r>
              <a:rPr lang="en-US" sz="1800" dirty="0">
                <a:latin typeface="Helvetica Light" charset="0"/>
                <a:cs typeface="Helvetica Light" charset="0"/>
              </a:rPr>
              <a:t> = 2, </a:t>
            </a:r>
            <a:r>
              <a:rPr lang="en-US" sz="1800" i="1" dirty="0">
                <a:latin typeface="Helvetica Light" charset="0"/>
                <a:cs typeface="Helvetica Light" charset="0"/>
              </a:rPr>
              <a:t>p</a:t>
            </a:r>
            <a:r>
              <a:rPr lang="en-US" sz="1800" dirty="0">
                <a:latin typeface="Helvetica Light" charset="0"/>
                <a:cs typeface="Helvetica Light" charset="0"/>
              </a:rPr>
              <a:t>&lt; .0001</a:t>
            </a: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 charset="0"/>
                <a:cs typeface="Helvetica Light" charset="0"/>
              </a:rPr>
              <a:t>People followed language-specific preferences, as expected</a:t>
            </a:r>
            <a:endParaRPr lang="tr-TR" sz="1800" dirty="0"/>
          </a:p>
        </p:txBody>
      </p:sp>
      <p:sp>
        <p:nvSpPr>
          <p:cNvPr id="82" name="Rectangle 61"/>
          <p:cNvSpPr>
            <a:spLocks noChangeArrowheads="1"/>
          </p:cNvSpPr>
          <p:nvPr/>
        </p:nvSpPr>
        <p:spPr bwMode="auto">
          <a:xfrm>
            <a:off x="9697064" y="13239924"/>
            <a:ext cx="3834581" cy="314875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lIns="44435" tIns="22217" rIns="44435" bIns="22217"/>
          <a:lstStyle/>
          <a:p>
            <a:pPr defTabSz="443817"/>
            <a:r>
              <a:rPr lang="en-US" sz="1800" dirty="0">
                <a:latin typeface="Helvetica Light" charset="0"/>
                <a:cs typeface="Helvetica Light" charset="0"/>
              </a:rPr>
              <a:t>ACT-OUT TASK:</a:t>
            </a: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 charset="0"/>
                <a:cs typeface="Helvetica Light" charset="0"/>
              </a:rPr>
              <a:t>significant differences between languages:</a:t>
            </a:r>
            <a:br>
              <a:rPr lang="en-US" sz="1800" dirty="0">
                <a:latin typeface="Helvetica Light" charset="0"/>
                <a:cs typeface="Helvetica Light" charset="0"/>
              </a:rPr>
            </a:br>
            <a:r>
              <a:rPr lang="en-US" sz="1800" b="1" dirty="0" err="1">
                <a:latin typeface="Helvetica Light"/>
                <a:cs typeface="Helvetica Light"/>
              </a:rPr>
              <a:t>χ</a:t>
            </a:r>
            <a:r>
              <a:rPr lang="en-GB" sz="1800" baseline="30000" dirty="0">
                <a:latin typeface="Helvetica Light"/>
                <a:cs typeface="Helvetica Light"/>
              </a:rPr>
              <a:t>2 </a:t>
            </a:r>
            <a:r>
              <a:rPr lang="en-US" sz="1800" dirty="0">
                <a:latin typeface="Helvetica Light" charset="0"/>
                <a:cs typeface="Helvetica Light" charset="0"/>
              </a:rPr>
              <a:t>= </a:t>
            </a:r>
            <a:r>
              <a:rPr lang="fi-FI" sz="1800" dirty="0">
                <a:latin typeface="Helvetica Light" charset="0"/>
                <a:cs typeface="Helvetica Light" charset="0"/>
              </a:rPr>
              <a:t>87.3</a:t>
            </a:r>
            <a:r>
              <a:rPr lang="en-US" sz="1800" dirty="0">
                <a:latin typeface="Helvetica Light" charset="0"/>
                <a:cs typeface="Helvetica Light" charset="0"/>
              </a:rPr>
              <a:t>, </a:t>
            </a:r>
            <a:r>
              <a:rPr lang="en-US" sz="1800" dirty="0" err="1">
                <a:latin typeface="Helvetica Light" charset="0"/>
                <a:cs typeface="Helvetica Light" charset="0"/>
              </a:rPr>
              <a:t>df</a:t>
            </a:r>
            <a:r>
              <a:rPr lang="en-US" sz="1800" dirty="0">
                <a:latin typeface="Helvetica Light" charset="0"/>
                <a:cs typeface="Helvetica Light" charset="0"/>
              </a:rPr>
              <a:t> = 2, </a:t>
            </a:r>
            <a:r>
              <a:rPr lang="en-US" sz="1800" i="1" dirty="0">
                <a:latin typeface="Helvetica Light" charset="0"/>
                <a:cs typeface="Helvetica Light" charset="0"/>
              </a:rPr>
              <a:t>p</a:t>
            </a:r>
            <a:r>
              <a:rPr lang="en-US" sz="1800" dirty="0">
                <a:latin typeface="Helvetica Light" charset="0"/>
                <a:cs typeface="Helvetica Light" charset="0"/>
              </a:rPr>
              <a:t>&lt; .</a:t>
            </a:r>
            <a:r>
              <a:rPr lang="en-US" sz="1800" dirty="0">
                <a:latin typeface="Helvetica Light" charset="0"/>
                <a:cs typeface="Helvetica Light" charset="0"/>
              </a:rPr>
              <a:t>0001</a:t>
            </a: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 charset="0"/>
                <a:cs typeface="Helvetica Light" charset="0"/>
              </a:rPr>
              <a:t>Tendency to place topics and </a:t>
            </a:r>
            <a:r>
              <a:rPr lang="en-US" sz="1800" dirty="0" err="1">
                <a:latin typeface="Helvetica Light" charset="0"/>
                <a:cs typeface="Helvetica Light" charset="0"/>
              </a:rPr>
              <a:t>framesetters</a:t>
            </a:r>
            <a:r>
              <a:rPr lang="en-US" sz="1800" dirty="0">
                <a:latin typeface="Helvetica Light" charset="0"/>
                <a:cs typeface="Helvetica Light" charset="0"/>
              </a:rPr>
              <a:t> first, as predicted</a:t>
            </a: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 charset="0"/>
                <a:cs typeface="Helvetica Light" charset="0"/>
              </a:rPr>
              <a:t>language-specific influences: </a:t>
            </a:r>
            <a:br>
              <a:rPr lang="en-US" sz="1800" dirty="0">
                <a:latin typeface="Helvetica Light" charset="0"/>
                <a:cs typeface="Helvetica Light" charset="0"/>
              </a:rPr>
            </a:br>
            <a:r>
              <a:rPr lang="en-US" sz="1800" dirty="0">
                <a:latin typeface="Helvetica Light" charset="0"/>
                <a:cs typeface="Helvetica Light" charset="0"/>
              </a:rPr>
              <a:t>Topic &gt; </a:t>
            </a:r>
            <a:r>
              <a:rPr lang="en-US" sz="1800" dirty="0" err="1">
                <a:latin typeface="Helvetica Light" charset="0"/>
                <a:cs typeface="Helvetica Light" charset="0"/>
              </a:rPr>
              <a:t>Framesetters</a:t>
            </a:r>
            <a:r>
              <a:rPr lang="en-US" sz="1800" dirty="0">
                <a:latin typeface="Helvetica Light" charset="0"/>
                <a:cs typeface="Helvetica Light" charset="0"/>
              </a:rPr>
              <a:t> in Turkish</a:t>
            </a:r>
          </a:p>
          <a:p>
            <a:pPr marL="281292" indent="-281292" defTabSz="443817">
              <a:buFont typeface="Arial"/>
              <a:buChar char="•"/>
            </a:pPr>
            <a:r>
              <a:rPr lang="en-US" sz="1800" dirty="0">
                <a:latin typeface="Helvetica Light" charset="0"/>
                <a:cs typeface="Helvetica Light" charset="0"/>
              </a:rPr>
              <a:t>Verb-last more than expected from grammatical preferences in German and English</a:t>
            </a:r>
            <a:endParaRPr lang="en-US" sz="1800" dirty="0">
              <a:latin typeface="Helvetica Light" charset="0"/>
              <a:cs typeface="Helvetica Light" charset="0"/>
            </a:endParaRPr>
          </a:p>
          <a:p>
            <a:pPr defTabSz="443817"/>
            <a:endParaRPr lang="en-US" sz="1800" dirty="0">
              <a:latin typeface="Helvetica Light" charset="0"/>
              <a:cs typeface="Helvetica Light" charset="0"/>
            </a:endParaRPr>
          </a:p>
        </p:txBody>
      </p:sp>
      <p:pic>
        <p:nvPicPr>
          <p:cNvPr id="51" name="Grafik 27" descr="C:\Users\Prof. Dr. Wiese\Documents\!!Kopien\Stimuli_deutsch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87" y="10774036"/>
            <a:ext cx="2321719" cy="125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rafik 17"/>
          <p:cNvPicPr/>
          <p:nvPr/>
        </p:nvPicPr>
        <p:blipFill>
          <a:blip r:embed="rId9">
            <a:lum bright="4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226" y="9939427"/>
            <a:ext cx="2949677" cy="207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rafik 123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41807" y="8080527"/>
            <a:ext cx="3421805" cy="1251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83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6" y="9446250"/>
            <a:ext cx="3429000" cy="1176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Group 12"/>
          <p:cNvGrpSpPr/>
          <p:nvPr/>
        </p:nvGrpSpPr>
        <p:grpSpPr>
          <a:xfrm>
            <a:off x="4535129" y="12936430"/>
            <a:ext cx="5014452" cy="2579699"/>
            <a:chOff x="8915400" y="25755600"/>
            <a:chExt cx="10363200" cy="5181600"/>
          </a:xfrm>
        </p:grpSpPr>
        <p:pic>
          <p:nvPicPr>
            <p:cNvPr id="9" name="Picture 8" descr="Order_Language_Verbs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400" y="25755600"/>
              <a:ext cx="10363200" cy="5181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C0504D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7449801" y="25831801"/>
              <a:ext cx="1752599" cy="2410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dirty="0">
                  <a:latin typeface="Helvetica Light"/>
                  <a:cs typeface="Helvetica Light"/>
                </a:rPr>
                <a:t>act-out results</a:t>
              </a:r>
              <a:endParaRPr lang="en-US" sz="1800" dirty="0">
                <a:latin typeface="Helvetica Light"/>
                <a:cs typeface="Helvetica Light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185355" y="15705813"/>
            <a:ext cx="1327355" cy="597593"/>
          </a:xfrm>
          <a:prstGeom prst="rect">
            <a:avLst/>
          </a:prstGeom>
          <a:noFill/>
        </p:spPr>
        <p:txBody>
          <a:bodyPr wrap="square" lIns="45007" tIns="22503" rIns="45007" bIns="22503" rtlCol="0">
            <a:spAutoFit/>
          </a:bodyPr>
          <a:lstStyle/>
          <a:p>
            <a:pPr algn="r"/>
            <a:r>
              <a:rPr lang="en-US" sz="1800" dirty="0">
                <a:latin typeface="Helvetica Light"/>
                <a:cs typeface="Helvetica Light"/>
              </a:rPr>
              <a:t>verbal results</a:t>
            </a:r>
            <a:endParaRPr lang="en-US" sz="1800" dirty="0">
              <a:latin typeface="Helvetica Light"/>
              <a:cs typeface="Helvetica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28733</TotalTime>
  <Words>408</Words>
  <Application>Microsoft Macintosh PowerPoint</Application>
  <PresentationFormat>Custom</PresentationFormat>
  <Paragraphs>63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Tufts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cogneuro</dc:creator>
  <cp:lastModifiedBy>Eva Wittenberg</cp:lastModifiedBy>
  <cp:revision>494</cp:revision>
  <cp:lastPrinted>2013-03-14T14:08:13Z</cp:lastPrinted>
  <dcterms:created xsi:type="dcterms:W3CDTF">2011-03-16T14:51:17Z</dcterms:created>
  <dcterms:modified xsi:type="dcterms:W3CDTF">2016-08-19T08:01:59Z</dcterms:modified>
</cp:coreProperties>
</file>